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7"/>
  </p:notesMasterIdLst>
  <p:handoutMasterIdLst>
    <p:handoutMasterId r:id="rId18"/>
  </p:handoutMasterIdLst>
  <p:sldIdLst>
    <p:sldId id="273" r:id="rId2"/>
    <p:sldId id="274" r:id="rId3"/>
    <p:sldId id="275" r:id="rId4"/>
    <p:sldId id="277" r:id="rId5"/>
    <p:sldId id="278" r:id="rId6"/>
    <p:sldId id="279" r:id="rId7"/>
    <p:sldId id="280" r:id="rId8"/>
    <p:sldId id="281" r:id="rId9"/>
    <p:sldId id="282" r:id="rId10"/>
    <p:sldId id="283" r:id="rId11"/>
    <p:sldId id="284" r:id="rId12"/>
    <p:sldId id="285" r:id="rId13"/>
    <p:sldId id="286" r:id="rId14"/>
    <p:sldId id="288" r:id="rId15"/>
    <p:sldId id="267" r:id="rId16"/>
  </p:sldIdLst>
  <p:sldSz cx="9144000" cy="6858000" type="screen4x3"/>
  <p:notesSz cx="6858000" cy="9144000"/>
  <p:embeddedFontLst>
    <p:embeddedFont>
      <p:font typeface="Tuffy" panose="020B0603060100000000" pitchFamily="34" charset="0"/>
      <p:regular r:id="rId19"/>
      <p:bold r:id="rId20"/>
      <p:italic r:id="rId21"/>
      <p:boldItalic r:id="rId22"/>
    </p:embeddedFont>
    <p:embeddedFont>
      <p:font typeface="Twinkl" pitchFamily="2" charset="0"/>
      <p:regular r:id="rId23"/>
      <p:bold r:id="rId24"/>
    </p:embeddedFont>
    <p:embeddedFont>
      <p:font typeface="Tuffy-TTF" panose="020B0603060100000000" pitchFamily="3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61"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3F67"/>
    <a:srgbClr val="3F4E6F"/>
    <a:srgbClr val="000000"/>
    <a:srgbClr val="C5E2FF"/>
    <a:srgbClr val="002F60"/>
    <a:srgbClr val="F9CAB9"/>
    <a:srgbClr val="F6AE94"/>
    <a:srgbClr val="E94E14"/>
    <a:srgbClr val="AFDEF6"/>
    <a:srgbClr val="4CB2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18" autoAdjust="0"/>
    <p:restoredTop sz="94660"/>
  </p:normalViewPr>
  <p:slideViewPr>
    <p:cSldViewPr snapToGrid="0" showGuides="1">
      <p:cViewPr varScale="1">
        <p:scale>
          <a:sx n="110" d="100"/>
          <a:sy n="110" d="100"/>
        </p:scale>
        <p:origin x="1704" y="108"/>
      </p:cViewPr>
      <p:guideLst>
        <p:guide orient="horz" pos="2160"/>
        <p:guide pos="2880"/>
        <p:guide pos="340"/>
        <p:guide orient="horz" pos="3974"/>
        <p:guide pos="5420"/>
        <p:guide orient="horz" pos="346"/>
        <p:guide pos="476"/>
        <p:guide orient="horz" pos="482"/>
        <p:guide orient="horz" pos="3861"/>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04/01/2019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04/01/2019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0CADBF-380B-4227-B6A8-5B5139BFB9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13ACDB-621F-4273-BD7A-96F6941BEB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2E773361-FAEC-488B-96EE-3FDB2900138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hyperlink" Target="https://creativecommons.org/licenses/by/2.0/uk/"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creativecommons.org/licenses/by/2.0/uk/" TargetMode="External"/><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creativecommons.org/licenses/by/2.0/uk/" TargetMode="External"/><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 Id="rId4" Type="http://schemas.openxmlformats.org/officeDocument/2006/relationships/hyperlink" Target="https://creativecommons.org/licenses/by/2.0/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615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Moon Exploration</a:t>
            </a:r>
          </a:p>
        </p:txBody>
      </p:sp>
      <p:sp>
        <p:nvSpPr>
          <p:cNvPr id="4" name="Rounded Rectangle 3"/>
          <p:cNvSpPr/>
          <p:nvPr/>
        </p:nvSpPr>
        <p:spPr>
          <a:xfrm>
            <a:off x="4459287" y="1961158"/>
            <a:ext cx="3997324" cy="3202384"/>
          </a:xfrm>
          <a:prstGeom prst="roundRect">
            <a:avLst>
              <a:gd name="adj" fmla="val 5409"/>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a:lstStyle/>
          <a:p>
            <a:r>
              <a:rPr lang="en-GB" sz="1600" dirty="0">
                <a:solidFill>
                  <a:schemeClr val="tx1"/>
                </a:solidFill>
                <a:latin typeface="Twinkl" pitchFamily="2" charset="0"/>
              </a:rPr>
              <a:t>Humans have studied Earth’s moon for thousands of years.</a:t>
            </a:r>
          </a:p>
          <a:p>
            <a:r>
              <a:rPr lang="en-GB" sz="1600" dirty="0">
                <a:solidFill>
                  <a:schemeClr val="tx1"/>
                </a:solidFill>
                <a:latin typeface="Twinkl" pitchFamily="2" charset="0"/>
              </a:rPr>
              <a:t>It is the most explored body in our Solar System apart from Earth, having been visited by numerous spacecraft.</a:t>
            </a:r>
          </a:p>
          <a:p>
            <a:endParaRPr lang="en-GB" sz="1600" dirty="0">
              <a:solidFill>
                <a:schemeClr val="tx1"/>
              </a:solidFill>
              <a:latin typeface="Twinkl" pitchFamily="2" charset="0"/>
            </a:endParaRPr>
          </a:p>
          <a:p>
            <a:r>
              <a:rPr lang="en-GB" sz="1600" dirty="0">
                <a:solidFill>
                  <a:schemeClr val="tx1"/>
                </a:solidFill>
                <a:latin typeface="Twinkl" pitchFamily="2" charset="0"/>
              </a:rPr>
              <a:t>The first spacecraft to touch the surface of the Moon was the unmanned Soviet probe ‘Luna 2’ in 1959. It crashed into the surface as it was designed to in order to test whether the Moon’s craters contained ice.</a:t>
            </a:r>
          </a:p>
        </p:txBody>
      </p:sp>
      <p:pic>
        <p:nvPicPr>
          <p:cNvPr id="6146" name="Picture 2" descr="File:Luna 2 Soviet moon probe.jpg">
            <a:extLst>
              <a:ext uri="{FF2B5EF4-FFF2-40B4-BE49-F238E27FC236}">
                <a16:creationId xmlns:a16="http://schemas.microsoft.com/office/drawing/2014/main" id="{198008C1-FBE5-444B-9A36-2B2E7E2BD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49" y="1388288"/>
            <a:ext cx="3482976" cy="4675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002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Moon Exploration</a:t>
            </a:r>
          </a:p>
        </p:txBody>
      </p:sp>
      <p:sp>
        <p:nvSpPr>
          <p:cNvPr id="4" name="Rounded Rectangle 3"/>
          <p:cNvSpPr/>
          <p:nvPr/>
        </p:nvSpPr>
        <p:spPr>
          <a:xfrm>
            <a:off x="623885" y="4857750"/>
            <a:ext cx="7886700" cy="1076325"/>
          </a:xfrm>
          <a:prstGeom prst="roundRect">
            <a:avLst>
              <a:gd name="adj" fmla="val 5409"/>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a:lstStyle/>
          <a:p>
            <a:r>
              <a:rPr lang="en-GB" sz="1600" dirty="0">
                <a:latin typeface="Twinkl" pitchFamily="2" charset="0"/>
              </a:rPr>
              <a:t>After the success of Luna 2, the Soviet Space program sent many more spacecraft to the Moon. </a:t>
            </a:r>
          </a:p>
          <a:p>
            <a:endParaRPr lang="en-GB" sz="1600" dirty="0">
              <a:latin typeface="Twinkl" pitchFamily="2" charset="0"/>
            </a:endParaRPr>
          </a:p>
          <a:p>
            <a:r>
              <a:rPr lang="en-GB" sz="1600" dirty="0">
                <a:latin typeface="Twinkl" pitchFamily="2" charset="0"/>
              </a:rPr>
              <a:t>The first to successfully land intact on the surface was Luna 9 in 1966. The same year, Luna 10 became the first man-made object to orbit the Moon.</a:t>
            </a:r>
          </a:p>
        </p:txBody>
      </p:sp>
      <p:sp>
        <p:nvSpPr>
          <p:cNvPr id="5" name="Rectangle 4">
            <a:extLst>
              <a:ext uri="{FF2B5EF4-FFF2-40B4-BE49-F238E27FC236}">
                <a16:creationId xmlns:a16="http://schemas.microsoft.com/office/drawing/2014/main" id="{D3E35DA9-7CC1-4FF0-8E2C-C1FA6E842771}"/>
              </a:ext>
            </a:extLst>
          </p:cNvPr>
          <p:cNvSpPr/>
          <p:nvPr/>
        </p:nvSpPr>
        <p:spPr>
          <a:xfrm>
            <a:off x="755650" y="1473201"/>
            <a:ext cx="7632700" cy="1754326"/>
          </a:xfrm>
          <a:prstGeom prst="rect">
            <a:avLst/>
          </a:prstGeom>
        </p:spPr>
        <p:txBody>
          <a:bodyPr wrap="square">
            <a:spAutoFit/>
          </a:bodyPr>
          <a:lstStyle/>
          <a:p>
            <a:r>
              <a:rPr lang="en-GB" dirty="0">
                <a:latin typeface="Twinkl" pitchFamily="2" charset="0"/>
              </a:rPr>
              <a:t>After the success of Luna 2, the Soviet Space program sent many more spacecraft to the Moon. </a:t>
            </a:r>
          </a:p>
          <a:p>
            <a:endParaRPr lang="en-GB" dirty="0">
              <a:latin typeface="Twinkl" pitchFamily="2" charset="0"/>
            </a:endParaRPr>
          </a:p>
          <a:p>
            <a:r>
              <a:rPr lang="en-GB" dirty="0">
                <a:latin typeface="Twinkl" pitchFamily="2" charset="0"/>
              </a:rPr>
              <a:t>The first to successfully land intact on the surface was Luna 9 in 1966. The same year, Luna 10 became the first man-made object to orbit the Moon.</a:t>
            </a:r>
          </a:p>
        </p:txBody>
      </p:sp>
      <p:pic>
        <p:nvPicPr>
          <p:cNvPr id="8" name="Picture 7">
            <a:extLst>
              <a:ext uri="{FF2B5EF4-FFF2-40B4-BE49-F238E27FC236}">
                <a16:creationId xmlns:a16="http://schemas.microsoft.com/office/drawing/2014/main" id="{2614FAA3-4E86-42CE-B0F4-D02A22BE70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3250" y="3227527"/>
            <a:ext cx="2680904" cy="2677484"/>
          </a:xfrm>
          <a:prstGeom prst="rect">
            <a:avLst/>
          </a:prstGeom>
        </p:spPr>
      </p:pic>
    </p:spTree>
    <p:extLst>
      <p:ext uri="{BB962C8B-B14F-4D97-AF65-F5344CB8AC3E}">
        <p14:creationId xmlns:p14="http://schemas.microsoft.com/office/powerpoint/2010/main" val="3893705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Moon Exploration</a:t>
            </a:r>
          </a:p>
        </p:txBody>
      </p:sp>
      <p:sp>
        <p:nvSpPr>
          <p:cNvPr id="3" name="Rectangle 2">
            <a:extLst>
              <a:ext uri="{FF2B5EF4-FFF2-40B4-BE49-F238E27FC236}">
                <a16:creationId xmlns:a16="http://schemas.microsoft.com/office/drawing/2014/main" id="{3588390F-39FE-4B62-8A84-9A6E63CE6C3D}"/>
              </a:ext>
            </a:extLst>
          </p:cNvPr>
          <p:cNvSpPr/>
          <p:nvPr/>
        </p:nvSpPr>
        <p:spPr>
          <a:xfrm>
            <a:off x="755650" y="2476500"/>
            <a:ext cx="6216650" cy="1701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70" name="Picture 2" descr="File:As08-16-2593.jpg">
            <a:extLst>
              <a:ext uri="{FF2B5EF4-FFF2-40B4-BE49-F238E27FC236}">
                <a16:creationId xmlns:a16="http://schemas.microsoft.com/office/drawing/2014/main" id="{C130FB41-6D54-4A96-8A5B-21F6CADCD8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29" t="12410" r="11218" b="2454"/>
          <a:stretch/>
        </p:blipFill>
        <p:spPr bwMode="auto">
          <a:xfrm>
            <a:off x="5381626" y="1368425"/>
            <a:ext cx="2971801" cy="2809875"/>
          </a:xfrm>
          <a:prstGeom prst="ellipse">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723901" y="2438400"/>
            <a:ext cx="5172074" cy="1825625"/>
          </a:xfrm>
          <a:prstGeom prst="roundRect">
            <a:avLst>
              <a:gd name="adj" fmla="val 5409"/>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a:lstStyle/>
          <a:p>
            <a:r>
              <a:rPr lang="en-GB" sz="1600" dirty="0">
                <a:solidFill>
                  <a:schemeClr val="bg1"/>
                </a:solidFill>
                <a:latin typeface="Twinkl" pitchFamily="2" charset="0"/>
              </a:rPr>
              <a:t>In 1968, Apollo 8 became the first manned</a:t>
            </a:r>
            <a:br>
              <a:rPr lang="en-GB" sz="1600" dirty="0">
                <a:solidFill>
                  <a:schemeClr val="bg1"/>
                </a:solidFill>
                <a:latin typeface="Twinkl" pitchFamily="2" charset="0"/>
              </a:rPr>
            </a:br>
            <a:r>
              <a:rPr lang="en-GB" sz="1600" dirty="0">
                <a:solidFill>
                  <a:schemeClr val="bg1"/>
                </a:solidFill>
                <a:latin typeface="Twinkl" pitchFamily="2" charset="0"/>
              </a:rPr>
              <a:t>spacecraft to orbit the moon.</a:t>
            </a:r>
          </a:p>
          <a:p>
            <a:endParaRPr lang="en-GB" sz="1600" dirty="0">
              <a:solidFill>
                <a:schemeClr val="bg1"/>
              </a:solidFill>
              <a:latin typeface="Twinkl" pitchFamily="2" charset="0"/>
            </a:endParaRPr>
          </a:p>
          <a:p>
            <a:r>
              <a:rPr lang="en-GB" sz="1600" dirty="0">
                <a:solidFill>
                  <a:schemeClr val="bg1"/>
                </a:solidFill>
                <a:latin typeface="Twinkl" pitchFamily="2" charset="0"/>
              </a:rPr>
              <a:t>Astronauts Frank </a:t>
            </a:r>
            <a:r>
              <a:rPr lang="en-GB" sz="1600" dirty="0" err="1">
                <a:solidFill>
                  <a:schemeClr val="bg1"/>
                </a:solidFill>
                <a:latin typeface="Twinkl" pitchFamily="2" charset="0"/>
              </a:rPr>
              <a:t>Borman</a:t>
            </a:r>
            <a:r>
              <a:rPr lang="en-GB" sz="1600" dirty="0">
                <a:solidFill>
                  <a:schemeClr val="bg1"/>
                </a:solidFill>
                <a:latin typeface="Twinkl" pitchFamily="2" charset="0"/>
              </a:rPr>
              <a:t>, James Lovell and William Anders became the first humans to travel beyond Earth’s orbit and see our home planet as a whole.</a:t>
            </a:r>
          </a:p>
        </p:txBody>
      </p:sp>
      <p:sp>
        <p:nvSpPr>
          <p:cNvPr id="8" name="Rectangle 7">
            <a:extLst>
              <a:ext uri="{FF2B5EF4-FFF2-40B4-BE49-F238E27FC236}">
                <a16:creationId xmlns:a16="http://schemas.microsoft.com/office/drawing/2014/main" id="{50503791-1930-46CA-ADE1-0504F762536B}"/>
              </a:ext>
            </a:extLst>
          </p:cNvPr>
          <p:cNvSpPr/>
          <p:nvPr/>
        </p:nvSpPr>
        <p:spPr>
          <a:xfrm>
            <a:off x="755650" y="4292600"/>
            <a:ext cx="4625976" cy="1298575"/>
          </a:xfrm>
          <a:prstGeom prst="rect">
            <a:avLst/>
          </a:prstGeom>
          <a:solidFill>
            <a:srgbClr val="3F4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0A251A47-B873-447C-91A8-B39E2D63F66F}"/>
              </a:ext>
            </a:extLst>
          </p:cNvPr>
          <p:cNvSpPr/>
          <p:nvPr/>
        </p:nvSpPr>
        <p:spPr>
          <a:xfrm>
            <a:off x="933450" y="4368800"/>
            <a:ext cx="4572000" cy="1077218"/>
          </a:xfrm>
          <a:prstGeom prst="rect">
            <a:avLst/>
          </a:prstGeom>
        </p:spPr>
        <p:txBody>
          <a:bodyPr>
            <a:spAutoFit/>
          </a:bodyPr>
          <a:lstStyle/>
          <a:p>
            <a:r>
              <a:rPr lang="en-GB" sz="1600" dirty="0">
                <a:solidFill>
                  <a:schemeClr val="bg1"/>
                </a:solidFill>
                <a:latin typeface="Twinkl" pitchFamily="2" charset="0"/>
              </a:rPr>
              <a:t>During their mission, they were able to make observations of the Moon’s surface and take photographs, including the very first photograph of Earth from a distance.</a:t>
            </a:r>
          </a:p>
        </p:txBody>
      </p:sp>
    </p:spTree>
    <p:extLst>
      <p:ext uri="{BB962C8B-B14F-4D97-AF65-F5344CB8AC3E}">
        <p14:creationId xmlns:p14="http://schemas.microsoft.com/office/powerpoint/2010/main" val="3109829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Moon Exploration</a:t>
            </a:r>
          </a:p>
        </p:txBody>
      </p:sp>
      <p:sp>
        <p:nvSpPr>
          <p:cNvPr id="4" name="Rounded Rectangle 3"/>
          <p:cNvSpPr/>
          <p:nvPr/>
        </p:nvSpPr>
        <p:spPr>
          <a:xfrm>
            <a:off x="4019550" y="1780344"/>
            <a:ext cx="4297812" cy="4598761"/>
          </a:xfrm>
          <a:prstGeom prst="roundRect">
            <a:avLst>
              <a:gd name="adj" fmla="val 5409"/>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a:lstStyle/>
          <a:p>
            <a:pPr algn="just"/>
            <a:r>
              <a:rPr lang="en-GB" sz="1600" dirty="0">
                <a:solidFill>
                  <a:schemeClr val="tx1"/>
                </a:solidFill>
                <a:latin typeface="Twinkl" pitchFamily="2" charset="0"/>
              </a:rPr>
              <a:t>NASA spacecraft Apollo 11 arrived in orbit around the Moon on July 19th 1969 in preparation for landing on the Moon’s surface. On board were three astronauts; Neil Armstrong, Edwin “Buzz” Aldrin and Michael Collins.</a:t>
            </a:r>
          </a:p>
          <a:p>
            <a:pPr algn="just"/>
            <a:endParaRPr lang="en-GB" sz="1600" dirty="0">
              <a:solidFill>
                <a:schemeClr val="tx1"/>
              </a:solidFill>
              <a:latin typeface="Twinkl" pitchFamily="2" charset="0"/>
            </a:endParaRPr>
          </a:p>
          <a:p>
            <a:pPr algn="just"/>
            <a:r>
              <a:rPr lang="en-GB" sz="1600" dirty="0">
                <a:solidFill>
                  <a:schemeClr val="tx1"/>
                </a:solidFill>
                <a:latin typeface="Twinkl" pitchFamily="2" charset="0"/>
              </a:rPr>
              <a:t>On July 24th, the lunar module successfully landed and Armstrong became the first man to walk on the Moon.</a:t>
            </a:r>
          </a:p>
          <a:p>
            <a:pPr algn="just"/>
            <a:endParaRPr lang="en-GB" sz="1600" dirty="0">
              <a:solidFill>
                <a:schemeClr val="tx1"/>
              </a:solidFill>
              <a:latin typeface="Twinkl" pitchFamily="2" charset="0"/>
            </a:endParaRPr>
          </a:p>
          <a:p>
            <a:pPr algn="just"/>
            <a:r>
              <a:rPr lang="en-GB" sz="1600" dirty="0">
                <a:solidFill>
                  <a:schemeClr val="tx1"/>
                </a:solidFill>
                <a:latin typeface="Twinkl" pitchFamily="2" charset="0"/>
              </a:rPr>
              <a:t>While on the surface, Armstrong and Aldrin collected samples of moon rock, took photos and planted an American flag.</a:t>
            </a:r>
          </a:p>
        </p:txBody>
      </p:sp>
      <p:pic>
        <p:nvPicPr>
          <p:cNvPr id="8" name="Picture 7" descr="File:Buzz salutes the U.S. Flag.jpg">
            <a:extLst>
              <a:ext uri="{FF2B5EF4-FFF2-40B4-BE49-F238E27FC236}">
                <a16:creationId xmlns:a16="http://schemas.microsoft.com/office/drawing/2014/main" id="{24752D63-B4FE-4975-A9D0-554C4D1BD6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85" b="-9685"/>
          <a:stretch/>
        </p:blipFill>
        <p:spPr bwMode="auto">
          <a:xfrm>
            <a:off x="826638" y="1355475"/>
            <a:ext cx="2921000" cy="2950505"/>
          </a:xfrm>
          <a:prstGeom prst="rect">
            <a:avLst/>
          </a:prstGeom>
          <a:noFill/>
          <a:ln w="57150">
            <a:solidFill>
              <a:srgbClr val="413F67"/>
            </a:solidFill>
          </a:ln>
          <a:extLst>
            <a:ext uri="{909E8E84-426E-40DD-AFC4-6F175D3DCCD1}">
              <a14:hiddenFill xmlns:a14="http://schemas.microsoft.com/office/drawing/2010/main">
                <a:solidFill>
                  <a:srgbClr val="FFFFFF"/>
                </a:solidFill>
              </a14:hiddenFill>
            </a:ext>
          </a:extLst>
        </p:spPr>
      </p:pic>
      <p:pic>
        <p:nvPicPr>
          <p:cNvPr id="9" name="Picture 8" descr="This is the official crew portrait of the Apollo 11 astronauts. Pictured from left to right are: Neil A. Armstrong, Commander; Michael Collins, Module Pilot; Edwin E. &quot;Buzz&quot; Aldrin, Lunar Module Pilot. Apollo 11 was the first marned lunar landing mission that placed the first humans on the surface of the moon and returned them back to Earth. Astronaut Armstrong became the first man on the lunar surface, and astronaut Aldrin became the second. Astronaut Collins piloted the Command Module in a parking orbit around the Moon. Launched aboard the Saturn V launch vehicle (SA-506), the three astronauts began their journey to the moon with liftoff from launch complex 39A at the Kennedy Space Center at 8:32 am CDT, July 16, 1969.">
            <a:extLst>
              <a:ext uri="{FF2B5EF4-FFF2-40B4-BE49-F238E27FC236}">
                <a16:creationId xmlns:a16="http://schemas.microsoft.com/office/drawing/2014/main" id="{F1A9B3E2-1DD9-4AFA-9C92-E3F83FE4AA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638" y="3876973"/>
            <a:ext cx="2921000" cy="2252365"/>
          </a:xfrm>
          <a:prstGeom prst="rect">
            <a:avLst/>
          </a:prstGeom>
          <a:noFill/>
          <a:ln w="57150">
            <a:solidFill>
              <a:srgbClr val="413F67"/>
            </a:solidFill>
          </a:ln>
          <a:extLst>
            <a:ext uri="{909E8E84-426E-40DD-AFC4-6F175D3DCCD1}">
              <a14:hiddenFill xmlns:a14="http://schemas.microsoft.com/office/drawing/2010/main">
                <a:solidFill>
                  <a:srgbClr val="FFFFFF"/>
                </a:solidFill>
              </a14:hiddenFill>
            </a:ext>
          </a:extLst>
        </p:spPr>
      </p:pic>
      <p:sp>
        <p:nvSpPr>
          <p:cNvPr id="6" name="TextBox 21">
            <a:extLst>
              <a:ext uri="{FF2B5EF4-FFF2-40B4-BE49-F238E27FC236}">
                <a16:creationId xmlns:a16="http://schemas.microsoft.com/office/drawing/2014/main" id="{66FF0C61-4706-4C93-82A5-29692ADBD77B}"/>
              </a:ext>
            </a:extLst>
          </p:cNvPr>
          <p:cNvSpPr txBox="1">
            <a:spLocks noChangeArrowheads="1"/>
          </p:cNvSpPr>
          <p:nvPr/>
        </p:nvSpPr>
        <p:spPr bwMode="auto">
          <a:xfrm>
            <a:off x="454640" y="6211154"/>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Saturn Apollo Program</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rPr>
              <a:t>NASA Goddard Space Flight </a:t>
            </a:r>
            <a:r>
              <a:rPr lang="en-GB" altLang="en-US" sz="500" b="1" dirty="0" err="1">
                <a:latin typeface="Tuffy-TTF" panose="020B0603060100000000" pitchFamily="34" charset="0"/>
                <a:ea typeface="Tuffy" panose="020B0603060100000000" pitchFamily="34" charset="0"/>
                <a:cs typeface="Arial" panose="020B0604020202020204" pitchFamily="34" charset="0"/>
              </a:rPr>
              <a:t>Center</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2908886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371920"/>
            <a:ext cx="8220075" cy="994306"/>
          </a:xfrm>
        </p:spPr>
        <p:txBody>
          <a:bodyPr/>
          <a:lstStyle/>
          <a:p>
            <a:r>
              <a:rPr lang="en-GB" sz="3600" dirty="0"/>
              <a:t>Photographs of the Moon</a:t>
            </a:r>
          </a:p>
        </p:txBody>
      </p:sp>
      <p:pic>
        <p:nvPicPr>
          <p:cNvPr id="8" name="Picture 7" descr="Carrying astronauts Neil A. Armstrong and Edwin E. Aldrin, Jr., the Lunar Module (LM) âEagleâ was the first crewed vehicle to land on the Moon. The LM landed on the moonâs surface on July 20, 1969 in the region known as Mare Tranquilitatis (the Sea of Tranquility). Meanwhile, astronaut Michael Collins piloted the command module in a parking orbit around the moon. This photo is of Edwin Aldrin walking on the lunar surface. Neil Armstrong, who took the photograph, can be seen reflected in Aldrinâs helmet visor. Armstrong was the first human to ever stand on the lunar surface.  As he stepped off the LM, Armstrong proclaimed, âThatâs one small step for man, one giant leap for mankindâ. He was followed by Edwin (Buzz) Aldrin, describing the lunar surface as magnificent desolation.  The Apollo 11 mission launched from the Kennedy Space Center, Florida on July 16, 1969 via a Saturn V launch vehicle, and safely returned to Earth on July 24, 1969. The Saturn V vehicle was developed by the Marshall Space Flight Center (MSFC) under the direction of Dr. Wernher von Braun. The 3-man crew aboard the flight consisted of Neil A. Armstrong, commander; Michael Collins, Command Module pilot; and Edwin E. Aldrin Jr., Lunar Module pilot.  During a 2Â½ hour surface exploration, the crew collected 47 pounds of lunar surface material which was returned to Earth for analysis. With the success of Apollo 11, the national objective to land men on the Moon and return them safely to Earth had been accomplished.">
            <a:extLst>
              <a:ext uri="{FF2B5EF4-FFF2-40B4-BE49-F238E27FC236}">
                <a16:creationId xmlns:a16="http://schemas.microsoft.com/office/drawing/2014/main" id="{B8E0372E-9BC1-4958-B3F2-A02A63DA89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6116" y="1339657"/>
            <a:ext cx="2080296" cy="2279778"/>
          </a:xfrm>
          <a:prstGeom prst="rect">
            <a:avLst/>
          </a:prstGeom>
          <a:noFill/>
          <a:ln w="57150">
            <a:solidFill>
              <a:srgbClr val="413F67"/>
            </a:solidFill>
          </a:ln>
          <a:extLst>
            <a:ext uri="{909E8E84-426E-40DD-AFC4-6F175D3DCCD1}">
              <a14:hiddenFill xmlns:a14="http://schemas.microsoft.com/office/drawing/2010/main">
                <a:solidFill>
                  <a:srgbClr val="FFFFFF"/>
                </a:solidFill>
              </a14:hiddenFill>
            </a:ext>
          </a:extLst>
        </p:spPr>
      </p:pic>
      <p:pic>
        <p:nvPicPr>
          <p:cNvPr id="9" name="Picture 8" descr="AS11-40-5927 (20 July 1969) --- Astronaut Edwin E. Aldrin Jr., lunar module pilot, prepares to deploy the Early Apollo Scientific Experiments Package (EASEP) during the Apollo 11 lunar surface extravehicular activity (EVA). Astronaut Neil A. Armstrong, commander, took this picture with a 70mm lunar surface camera. During flight the EASEP is stowed in the Lunar Module's (LM) scientific equipment bay at the left year quadrant of the descent stage looking forward. Aldrin is removing the EASEP from its stowed position. Photo credit: NASA">
            <a:extLst>
              <a:ext uri="{FF2B5EF4-FFF2-40B4-BE49-F238E27FC236}">
                <a16:creationId xmlns:a16="http://schemas.microsoft.com/office/drawing/2014/main" id="{B5B1063B-AB2B-4B22-90A7-8A9C0267577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452"/>
          <a:stretch/>
        </p:blipFill>
        <p:spPr bwMode="auto">
          <a:xfrm>
            <a:off x="3531821" y="1350455"/>
            <a:ext cx="2077310" cy="2269092"/>
          </a:xfrm>
          <a:prstGeom prst="rect">
            <a:avLst/>
          </a:prstGeom>
          <a:noFill/>
          <a:ln w="57150">
            <a:solidFill>
              <a:srgbClr val="413F67"/>
            </a:solidFill>
          </a:ln>
          <a:extLst>
            <a:ext uri="{909E8E84-426E-40DD-AFC4-6F175D3DCCD1}">
              <a14:hiddenFill xmlns:a14="http://schemas.microsoft.com/office/drawing/2010/main">
                <a:solidFill>
                  <a:srgbClr val="FFFFFF"/>
                </a:solidFill>
              </a14:hiddenFill>
            </a:ext>
          </a:extLst>
        </p:spPr>
      </p:pic>
      <p:pic>
        <p:nvPicPr>
          <p:cNvPr id="10" name="Picture 9" descr="AS11-40-5873 (20 July 1969) --- Astronaut Edwin E. Aldrin Jr., lunar module pilot, is photographed during the Apollo 11 extravehicular activity (EVA) on the lunar surface. In the right background is the lunar module. On Aldrin's right is the Solar Wind Composition (SWC) experiment, already deployed. This photograph was taken by astronaut Neil A. Armstrong, commander, with a 70mm lunar surface camera.">
            <a:extLst>
              <a:ext uri="{FF2B5EF4-FFF2-40B4-BE49-F238E27FC236}">
                <a16:creationId xmlns:a16="http://schemas.microsoft.com/office/drawing/2014/main" id="{52A3DD5B-FEEB-4074-8755-B2849521756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8452"/>
          <a:stretch/>
        </p:blipFill>
        <p:spPr bwMode="auto">
          <a:xfrm>
            <a:off x="5904508" y="1339657"/>
            <a:ext cx="2077312" cy="2279780"/>
          </a:xfrm>
          <a:prstGeom prst="rect">
            <a:avLst/>
          </a:prstGeom>
          <a:noFill/>
          <a:ln w="57150">
            <a:solidFill>
              <a:srgbClr val="413F67"/>
            </a:solidFill>
          </a:ln>
          <a:extLst>
            <a:ext uri="{909E8E84-426E-40DD-AFC4-6F175D3DCCD1}">
              <a14:hiddenFill xmlns:a14="http://schemas.microsoft.com/office/drawing/2010/main">
                <a:solidFill>
                  <a:srgbClr val="FFFFFF"/>
                </a:solidFill>
              </a14:hiddenFill>
            </a:ext>
          </a:extLst>
        </p:spPr>
      </p:pic>
      <p:pic>
        <p:nvPicPr>
          <p:cNvPr id="11" name="Picture 10" descr="AS11-44-6549 (16-24 July 1969) --- This view from the Apollo 11 spacecraft shows Earth rising above the moon's horizon. The lunar terrain pictured is in the area of Smyth's Sea on the nearside. Coordinates of the center of the terrain are 86 degrees east longitude and 3 degrees north latitude. While astronauts Neil A. Armstrong, commander, and Edwin E. Aldrin Jr., lunar module pilot, descended in the Lunar Module (LM) &quot;Eagle&quot; to explore the Sea of Tranquility region of the moon, astronaut Michael Collins, command module pilot, remained with the Command and Service Modules (CSM) &quot;Columbia&quot; in lunar orbit.">
            <a:extLst>
              <a:ext uri="{FF2B5EF4-FFF2-40B4-BE49-F238E27FC236}">
                <a16:creationId xmlns:a16="http://schemas.microsoft.com/office/drawing/2014/main" id="{F12FCAFA-354D-446E-BABE-869869A9464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8980"/>
          <a:stretch/>
        </p:blipFill>
        <p:spPr bwMode="auto">
          <a:xfrm>
            <a:off x="1159133" y="3847090"/>
            <a:ext cx="2077310" cy="2282248"/>
          </a:xfrm>
          <a:prstGeom prst="rect">
            <a:avLst/>
          </a:prstGeom>
          <a:noFill/>
          <a:ln w="57150">
            <a:solidFill>
              <a:srgbClr val="413F67"/>
            </a:solidFill>
          </a:ln>
          <a:extLst>
            <a:ext uri="{909E8E84-426E-40DD-AFC4-6F175D3DCCD1}">
              <a14:hiddenFill xmlns:a14="http://schemas.microsoft.com/office/drawing/2010/main">
                <a:solidFill>
                  <a:srgbClr val="FFFFFF"/>
                </a:solidFill>
              </a14:hiddenFill>
            </a:ext>
          </a:extLst>
        </p:spPr>
      </p:pic>
      <p:pic>
        <p:nvPicPr>
          <p:cNvPr id="12" name="Picture 11" descr="File:Apollo 11 bootprint.jpg">
            <a:extLst>
              <a:ext uri="{FF2B5EF4-FFF2-40B4-BE49-F238E27FC236}">
                <a16:creationId xmlns:a16="http://schemas.microsoft.com/office/drawing/2014/main" id="{B8ABD2DD-85B1-4A0F-BDB8-CDA1D7C206C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8320"/>
          <a:stretch/>
        </p:blipFill>
        <p:spPr bwMode="auto">
          <a:xfrm>
            <a:off x="3531851" y="3844995"/>
            <a:ext cx="2080298" cy="2284322"/>
          </a:xfrm>
          <a:prstGeom prst="rect">
            <a:avLst/>
          </a:prstGeom>
          <a:noFill/>
          <a:ln w="57150">
            <a:solidFill>
              <a:srgbClr val="413F67"/>
            </a:solidFill>
          </a:ln>
          <a:extLst>
            <a:ext uri="{909E8E84-426E-40DD-AFC4-6F175D3DCCD1}">
              <a14:hiddenFill xmlns:a14="http://schemas.microsoft.com/office/drawing/2010/main">
                <a:solidFill>
                  <a:srgbClr val="FFFFFF"/>
                </a:solidFill>
              </a14:hiddenFill>
            </a:ext>
          </a:extLst>
        </p:spPr>
      </p:pic>
      <p:pic>
        <p:nvPicPr>
          <p:cNvPr id="13" name="Picture 12" descr="This is a detailed view of the back side of Moon in the vicinity of Crater No. 308 taken during the Apollo 11 mission.  Apollo 11, the first manned lunar mission, launched from The Kennedy Space Center, Florida via a Saturn V launch vehicle on July 16, 1969 and safely returned to Earth on July 24, 1969. The Saturn V vehicle was developed by the Marshall Space Flight Center (MSFC) under the direction of Dr. Wernher von Braun. The 3-man crew aboard the flight consisted of Neil A. Armstrong, commander; Michael Collins, Command Module pilot; and Edwin E. Aldrin Jr., Lunar Module pilot. The Lunar Module (LM), named âEagle, carrying astronauts Neil Armstrong and Edwin Aldrin, was the first crewed vehicle to land on the Moon. Meanwhile, astronaut Collins piloted the Command Module in a parking orbit around the Moon.  Armstrong was the first human to ever stand on the lunar surface, followed by Edwin (Buzz) Aldrin. The crew collected 47 pounds of lunar surface material which was returned to Earth for analysis. The surface exploration was concluded in 2Â½ hours. With the success of Apollo 11, the national objective to land men on the Moon and return them safely to Earth had been accomplished. ">
            <a:extLst>
              <a:ext uri="{FF2B5EF4-FFF2-40B4-BE49-F238E27FC236}">
                <a16:creationId xmlns:a16="http://schemas.microsoft.com/office/drawing/2014/main" id="{BE383D09-3355-46CA-8AC8-D55FCEDF502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8886"/>
          <a:stretch/>
        </p:blipFill>
        <p:spPr bwMode="auto">
          <a:xfrm>
            <a:off x="5889103" y="3842679"/>
            <a:ext cx="2108122" cy="2286614"/>
          </a:xfrm>
          <a:prstGeom prst="rect">
            <a:avLst/>
          </a:prstGeom>
          <a:noFill/>
          <a:ln w="57150">
            <a:solidFill>
              <a:srgbClr val="413F67"/>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241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65138" y="469515"/>
            <a:ext cx="8259762" cy="1343025"/>
          </a:xfrm>
          <a:prstGeom prst="roundRect">
            <a:avLst>
              <a:gd name="adj" fmla="val 5409"/>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a:lstStyle/>
          <a:p>
            <a:pPr>
              <a:defRPr/>
            </a:pPr>
            <a:r>
              <a:rPr lang="en-GB" sz="1600" dirty="0">
                <a:solidFill>
                  <a:schemeClr val="tx1"/>
                </a:solidFill>
                <a:latin typeface="Twinkl" pitchFamily="2" charset="0"/>
              </a:rPr>
              <a:t>Earth is only one of the planets in our solar system. There are seven other planets that also orbit our Sun.</a:t>
            </a:r>
          </a:p>
        </p:txBody>
      </p:sp>
      <p:pic>
        <p:nvPicPr>
          <p:cNvPr id="3" name="Picture 1"/>
          <p:cNvPicPr>
            <a:picLocks noChangeAspect="1"/>
          </p:cNvPicPr>
          <p:nvPr/>
        </p:nvPicPr>
        <p:blipFill>
          <a:blip r:embed="rId2" cstate="screen">
            <a:extLst>
              <a:ext uri="{28A0092B-C50C-407E-A947-70E740481C1C}">
                <a14:useLocalDpi xmlns:a14="http://schemas.microsoft.com/office/drawing/2010/main"/>
              </a:ext>
            </a:extLst>
          </a:blip>
          <a:srcRect t="-858" r="-22980"/>
          <a:stretch>
            <a:fillRect/>
          </a:stretch>
        </p:blipFill>
        <p:spPr bwMode="auto">
          <a:xfrm>
            <a:off x="-7938" y="1474788"/>
            <a:ext cx="1189038"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2488" y="2030413"/>
            <a:ext cx="7635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28750" y="3883025"/>
            <a:ext cx="1036638"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73313" y="2459038"/>
            <a:ext cx="1096962"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78213" y="3852863"/>
            <a:ext cx="995362"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202113" y="1711325"/>
            <a:ext cx="1500187"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448425" y="2959100"/>
            <a:ext cx="13430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140325" y="4611688"/>
            <a:ext cx="2111375"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630897" y="1547813"/>
            <a:ext cx="1343025"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2"/>
          <p:cNvSpPr txBox="1">
            <a:spLocks noChangeArrowheads="1"/>
          </p:cNvSpPr>
          <p:nvPr/>
        </p:nvSpPr>
        <p:spPr bwMode="auto">
          <a:xfrm>
            <a:off x="3616325" y="3471863"/>
            <a:ext cx="68103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800">
                <a:latin typeface="Twinkl" pitchFamily="2" charset="0"/>
              </a:rPr>
              <a:t>Mars</a:t>
            </a:r>
          </a:p>
        </p:txBody>
      </p:sp>
      <p:sp>
        <p:nvSpPr>
          <p:cNvPr id="13" name="TextBox 15"/>
          <p:cNvSpPr txBox="1">
            <a:spLocks noChangeArrowheads="1"/>
          </p:cNvSpPr>
          <p:nvPr/>
        </p:nvSpPr>
        <p:spPr bwMode="auto">
          <a:xfrm>
            <a:off x="1568450" y="3513138"/>
            <a:ext cx="795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800">
                <a:latin typeface="Twinkl" pitchFamily="2" charset="0"/>
              </a:rPr>
              <a:t>Venus</a:t>
            </a:r>
          </a:p>
        </p:txBody>
      </p:sp>
      <p:sp>
        <p:nvSpPr>
          <p:cNvPr id="14" name="TextBox 16"/>
          <p:cNvSpPr txBox="1">
            <a:spLocks noChangeArrowheads="1"/>
          </p:cNvSpPr>
          <p:nvPr/>
        </p:nvSpPr>
        <p:spPr bwMode="auto">
          <a:xfrm>
            <a:off x="2549525" y="2090738"/>
            <a:ext cx="744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800">
                <a:latin typeface="Twinkl" pitchFamily="2" charset="0"/>
              </a:rPr>
              <a:t>Earth</a:t>
            </a:r>
          </a:p>
        </p:txBody>
      </p:sp>
      <p:sp>
        <p:nvSpPr>
          <p:cNvPr id="15" name="TextBox 17"/>
          <p:cNvSpPr txBox="1">
            <a:spLocks noChangeArrowheads="1"/>
          </p:cNvSpPr>
          <p:nvPr/>
        </p:nvSpPr>
        <p:spPr bwMode="auto">
          <a:xfrm>
            <a:off x="4541838" y="1341438"/>
            <a:ext cx="898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latin typeface="Twinkl" pitchFamily="2" charset="0"/>
              </a:rPr>
              <a:t>Jupiter</a:t>
            </a:r>
          </a:p>
        </p:txBody>
      </p:sp>
      <p:sp>
        <p:nvSpPr>
          <p:cNvPr id="16" name="TextBox 18"/>
          <p:cNvSpPr txBox="1">
            <a:spLocks noChangeArrowheads="1"/>
          </p:cNvSpPr>
          <p:nvPr/>
        </p:nvSpPr>
        <p:spPr bwMode="auto">
          <a:xfrm>
            <a:off x="755650" y="1744663"/>
            <a:ext cx="1023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800">
                <a:latin typeface="Twinkl" pitchFamily="2" charset="0"/>
              </a:rPr>
              <a:t>Mercury</a:t>
            </a:r>
          </a:p>
        </p:txBody>
      </p:sp>
      <p:sp>
        <p:nvSpPr>
          <p:cNvPr id="17" name="TextBox 19"/>
          <p:cNvSpPr txBox="1">
            <a:spLocks noChangeArrowheads="1"/>
          </p:cNvSpPr>
          <p:nvPr/>
        </p:nvSpPr>
        <p:spPr bwMode="auto">
          <a:xfrm>
            <a:off x="5646738" y="4311650"/>
            <a:ext cx="879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latin typeface="Twinkl" pitchFamily="2" charset="0"/>
              </a:rPr>
              <a:t>Saturn</a:t>
            </a:r>
          </a:p>
        </p:txBody>
      </p:sp>
      <p:sp>
        <p:nvSpPr>
          <p:cNvPr id="18" name="TextBox 20"/>
          <p:cNvSpPr txBox="1">
            <a:spLocks noChangeArrowheads="1"/>
          </p:cNvSpPr>
          <p:nvPr/>
        </p:nvSpPr>
        <p:spPr bwMode="auto">
          <a:xfrm>
            <a:off x="6699250" y="2589213"/>
            <a:ext cx="919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dirty="0">
                <a:latin typeface="Twinkl" pitchFamily="2" charset="0"/>
              </a:rPr>
              <a:t>Uranus</a:t>
            </a:r>
          </a:p>
        </p:txBody>
      </p:sp>
      <p:sp>
        <p:nvSpPr>
          <p:cNvPr id="19" name="TextBox 21"/>
          <p:cNvSpPr txBox="1">
            <a:spLocks noChangeArrowheads="1"/>
          </p:cNvSpPr>
          <p:nvPr/>
        </p:nvSpPr>
        <p:spPr bwMode="auto">
          <a:xfrm>
            <a:off x="7706797" y="1177925"/>
            <a:ext cx="1025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dirty="0">
                <a:latin typeface="Twinkl" pitchFamily="2" charset="0"/>
              </a:rPr>
              <a:t>Neptune</a:t>
            </a:r>
          </a:p>
        </p:txBody>
      </p:sp>
    </p:spTree>
    <p:extLst>
      <p:ext uri="{BB962C8B-B14F-4D97-AF65-F5344CB8AC3E}">
        <p14:creationId xmlns:p14="http://schemas.microsoft.com/office/powerpoint/2010/main" val="367334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Our Home Planet</a:t>
            </a:r>
          </a:p>
        </p:txBody>
      </p:sp>
      <p:sp>
        <p:nvSpPr>
          <p:cNvPr id="3" name="Rounded Rectangle 2"/>
          <p:cNvSpPr/>
          <p:nvPr/>
        </p:nvSpPr>
        <p:spPr>
          <a:xfrm>
            <a:off x="465436" y="1318013"/>
            <a:ext cx="8259762" cy="1343025"/>
          </a:xfrm>
          <a:prstGeom prst="roundRect">
            <a:avLst>
              <a:gd name="adj" fmla="val 5409"/>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a:lstStyle/>
          <a:p>
            <a:pPr algn="ctr"/>
            <a:r>
              <a:rPr lang="en-GB" sz="1600" dirty="0">
                <a:solidFill>
                  <a:schemeClr val="tx1"/>
                </a:solidFill>
                <a:latin typeface="Twinkl" pitchFamily="2" charset="0"/>
              </a:rPr>
              <a:t>Earth, our home planet, is the third planet from the Sun and the fifth largest planet in the Solar System. Earth is 150 million kilometres from the Sun.</a:t>
            </a:r>
          </a:p>
        </p:txBody>
      </p:sp>
      <p:pic>
        <p:nvPicPr>
          <p:cNvPr id="5" name="Picture 4">
            <a:extLst>
              <a:ext uri="{FF2B5EF4-FFF2-40B4-BE49-F238E27FC236}">
                <a16:creationId xmlns:a16="http://schemas.microsoft.com/office/drawing/2014/main" id="{112BFC26-0572-48DB-A772-BC8E68CF68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9734" y="2124891"/>
            <a:ext cx="4003317" cy="4007748"/>
          </a:xfrm>
          <a:prstGeom prst="rect">
            <a:avLst/>
          </a:prstGeom>
        </p:spPr>
      </p:pic>
    </p:spTree>
    <p:extLst>
      <p:ext uri="{BB962C8B-B14F-4D97-AF65-F5344CB8AC3E}">
        <p14:creationId xmlns:p14="http://schemas.microsoft.com/office/powerpoint/2010/main" val="3563467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4843" y="872454"/>
            <a:ext cx="8249101" cy="4999839"/>
          </a:xfrm>
          <a:prstGeom prst="rect">
            <a:avLst/>
          </a:prstGeom>
          <a:solidFill>
            <a:srgbClr val="AFD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ed Rectangle 3"/>
          <p:cNvSpPr/>
          <p:nvPr/>
        </p:nvSpPr>
        <p:spPr>
          <a:xfrm>
            <a:off x="4430511" y="1456433"/>
            <a:ext cx="3833923" cy="3699041"/>
          </a:xfrm>
          <a:prstGeom prst="roundRect">
            <a:avLst>
              <a:gd name="adj" fmla="val 5409"/>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a:lstStyle/>
          <a:p>
            <a:r>
              <a:rPr lang="en-GB" sz="1600" dirty="0">
                <a:solidFill>
                  <a:schemeClr val="tx1"/>
                </a:solidFill>
                <a:latin typeface="Twinkl" pitchFamily="2" charset="0"/>
              </a:rPr>
              <a:t>It takes the Earth 24 hours to rotate once.</a:t>
            </a:r>
          </a:p>
          <a:p>
            <a:endParaRPr lang="en-GB" sz="1600" dirty="0">
              <a:solidFill>
                <a:schemeClr val="tx1"/>
              </a:solidFill>
              <a:latin typeface="Twinkl" pitchFamily="2" charset="0"/>
            </a:endParaRPr>
          </a:p>
          <a:p>
            <a:r>
              <a:rPr lang="en-GB" sz="1600" dirty="0">
                <a:solidFill>
                  <a:schemeClr val="tx1"/>
                </a:solidFill>
                <a:latin typeface="Twinkl" pitchFamily="2" charset="0"/>
              </a:rPr>
              <a:t>A complete orbit of the Sun takes 365.25 days. Our calendars count a year as being 365 days. The extra 0.25 of a day is counted as an extra day every four years; a ‘leap year’.</a:t>
            </a:r>
          </a:p>
          <a:p>
            <a:endParaRPr lang="en-GB" sz="1600" dirty="0">
              <a:solidFill>
                <a:schemeClr val="tx1"/>
              </a:solidFill>
              <a:latin typeface="Twinkl" pitchFamily="2" charset="0"/>
            </a:endParaRPr>
          </a:p>
          <a:p>
            <a:r>
              <a:rPr lang="en-GB" sz="1600" dirty="0">
                <a:solidFill>
                  <a:schemeClr val="tx1"/>
                </a:solidFill>
                <a:latin typeface="Twinkl" pitchFamily="2" charset="0"/>
              </a:rPr>
              <a:t>The Earth is at a slight tilt, meaning parts of the Earth are closer to the Sun at different times of the year. It is this tilt that causes the four seasons.</a:t>
            </a:r>
          </a:p>
        </p:txBody>
      </p:sp>
      <p:pic>
        <p:nvPicPr>
          <p:cNvPr id="1026" name="Picture 2" descr="This composite image of southern Africa and the surrounding oceans was captured by six orbits of the NASA/NOAA Suomi National Polar-orbiting Partnership spacecraft on April 9, 2015, by the Visible Infrared Imaging Radiometer Suite (VIIRS) instrument. Tropical Cyclone Joalane can be seen over the Indian Ocean.&#10;&#10;Winds, tides and density differences constantly stir the oceans while phytoplankton continually grow and die. Orbiting radiometers such as VIIRS allows scientists to track this variability over time and contribute to better understanding of ocean processes that are beneficial to human survival on Earth. The image was created by the Ocean Biology Processing Group at NASA's Goddard Space Flight Center in Greenbelt, Maryland.">
            <a:extLst>
              <a:ext uri="{FF2B5EF4-FFF2-40B4-BE49-F238E27FC236}">
                <a16:creationId xmlns:a16="http://schemas.microsoft.com/office/drawing/2014/main" id="{EE616946-B0BF-40D1-B92D-2F15AC9DC68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88" r="2902" b="-8951"/>
          <a:stretch/>
        </p:blipFill>
        <p:spPr bwMode="auto">
          <a:xfrm>
            <a:off x="760897" y="1389614"/>
            <a:ext cx="3597352" cy="41780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21">
            <a:extLst>
              <a:ext uri="{FF2B5EF4-FFF2-40B4-BE49-F238E27FC236}">
                <a16:creationId xmlns:a16="http://schemas.microsoft.com/office/drawing/2014/main" id="{2D9424D2-D794-4CE4-998A-6389A3E2F56A}"/>
              </a:ext>
            </a:extLst>
          </p:cNvPr>
          <p:cNvSpPr txBox="1">
            <a:spLocks noChangeArrowheads="1"/>
          </p:cNvSpPr>
          <p:nvPr/>
        </p:nvSpPr>
        <p:spPr bwMode="auto">
          <a:xfrm>
            <a:off x="793339" y="528662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A Sky View of Earth From Suomi NPP</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rPr>
              <a:t>NASA Goddard Space Flight </a:t>
            </a:r>
            <a:r>
              <a:rPr lang="en-GB" altLang="en-US" sz="500" b="1" dirty="0" err="1">
                <a:latin typeface="Tuffy-TTF" panose="020B0603060100000000" pitchFamily="34" charset="0"/>
                <a:ea typeface="Tuffy" panose="020B0603060100000000" pitchFamily="34" charset="0"/>
                <a:cs typeface="Arial" panose="020B0604020202020204" pitchFamily="34" charset="0"/>
              </a:rPr>
              <a:t>Center</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3"/>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3458031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DC2889-6175-4CBE-8EB9-B81007FA126E}"/>
              </a:ext>
            </a:extLst>
          </p:cNvPr>
          <p:cNvSpPr/>
          <p:nvPr/>
        </p:nvSpPr>
        <p:spPr>
          <a:xfrm>
            <a:off x="2046514" y="2142309"/>
            <a:ext cx="6647430" cy="2978331"/>
          </a:xfrm>
          <a:prstGeom prst="rect">
            <a:avLst/>
          </a:prstGeom>
          <a:solidFill>
            <a:srgbClr val="F9CA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807294" y="1825178"/>
            <a:ext cx="3484605" cy="3484605"/>
          </a:xfrm>
          <a:prstGeom prst="ellipse">
            <a:avLst/>
          </a:prstGeom>
          <a:solidFill>
            <a:srgbClr val="E94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4291899" y="2225119"/>
            <a:ext cx="4295090" cy="4407284"/>
          </a:xfrm>
          <a:prstGeom prst="roundRect">
            <a:avLst>
              <a:gd name="adj" fmla="val 5409"/>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a:lstStyle/>
          <a:p>
            <a:r>
              <a:rPr lang="en-GB" sz="1600" dirty="0">
                <a:solidFill>
                  <a:schemeClr val="tx1"/>
                </a:solidFill>
                <a:latin typeface="Twinkl" pitchFamily="2" charset="0"/>
              </a:rPr>
              <a:t>The Earth is the only planet in the Solar System to have water on its surface.</a:t>
            </a:r>
          </a:p>
          <a:p>
            <a:endParaRPr lang="en-GB" sz="1600" dirty="0">
              <a:solidFill>
                <a:schemeClr val="tx1"/>
              </a:solidFill>
              <a:latin typeface="Twinkl" pitchFamily="2" charset="0"/>
            </a:endParaRPr>
          </a:p>
          <a:p>
            <a:r>
              <a:rPr lang="en-GB" sz="1600" dirty="0">
                <a:solidFill>
                  <a:schemeClr val="tx1"/>
                </a:solidFill>
                <a:latin typeface="Twinkl" pitchFamily="2" charset="0"/>
              </a:rPr>
              <a:t>Liquid water covers over 70% of the total surface of the planet.</a:t>
            </a:r>
          </a:p>
          <a:p>
            <a:endParaRPr lang="en-GB" sz="1600" dirty="0">
              <a:solidFill>
                <a:schemeClr val="tx1"/>
              </a:solidFill>
              <a:latin typeface="Twinkl" pitchFamily="2" charset="0"/>
            </a:endParaRPr>
          </a:p>
          <a:p>
            <a:r>
              <a:rPr lang="en-GB" sz="1600" dirty="0">
                <a:solidFill>
                  <a:schemeClr val="tx1"/>
                </a:solidFill>
                <a:latin typeface="Twinkl" pitchFamily="2" charset="0"/>
              </a:rPr>
              <a:t>The centre of the Earth is made of a hot metal core, surrounded by a liquid metal outer core, a mantle of molten rock and a rocky crust on the outside.</a:t>
            </a:r>
          </a:p>
        </p:txBody>
      </p:sp>
      <p:pic>
        <p:nvPicPr>
          <p:cNvPr id="5" name="Picture 4">
            <a:extLst>
              <a:ext uri="{FF2B5EF4-FFF2-40B4-BE49-F238E27FC236}">
                <a16:creationId xmlns:a16="http://schemas.microsoft.com/office/drawing/2014/main" id="{B41EE1A9-98A5-4360-8EC3-C59D596C3E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6134" y="2386148"/>
            <a:ext cx="2775150" cy="2572175"/>
          </a:xfrm>
          <a:prstGeom prst="rect">
            <a:avLst/>
          </a:prstGeom>
        </p:spPr>
      </p:pic>
    </p:spTree>
    <p:extLst>
      <p:ext uri="{BB962C8B-B14F-4D97-AF65-F5344CB8AC3E}">
        <p14:creationId xmlns:p14="http://schemas.microsoft.com/office/powerpoint/2010/main" val="1467854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B8C668-E4CA-46F0-93C6-EE5EB2D44E75}"/>
              </a:ext>
            </a:extLst>
          </p:cNvPr>
          <p:cNvSpPr/>
          <p:nvPr/>
        </p:nvSpPr>
        <p:spPr>
          <a:xfrm>
            <a:off x="755650" y="2124892"/>
            <a:ext cx="6647430" cy="2978331"/>
          </a:xfrm>
          <a:prstGeom prst="rect">
            <a:avLst/>
          </a:prstGeom>
          <a:solidFill>
            <a:srgbClr val="C5E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ounded Rectangle 2"/>
          <p:cNvSpPr/>
          <p:nvPr/>
        </p:nvSpPr>
        <p:spPr>
          <a:xfrm>
            <a:off x="964656" y="2255153"/>
            <a:ext cx="3816350" cy="2573795"/>
          </a:xfrm>
          <a:prstGeom prst="roundRect">
            <a:avLst>
              <a:gd name="adj" fmla="val 5409"/>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a:lstStyle/>
          <a:p>
            <a:r>
              <a:rPr lang="en-GB" sz="1600" dirty="0">
                <a:solidFill>
                  <a:schemeClr val="tx1"/>
                </a:solidFill>
                <a:latin typeface="Twinkl" pitchFamily="2" charset="0"/>
              </a:rPr>
              <a:t>The Earth has a variety of landscapes, including mountains, volcanoes, deserts, arctic, grasslands and valleys.</a:t>
            </a:r>
          </a:p>
          <a:p>
            <a:endParaRPr lang="en-GB" sz="1600" dirty="0">
              <a:solidFill>
                <a:schemeClr val="tx1"/>
              </a:solidFill>
              <a:latin typeface="Twinkl" pitchFamily="2" charset="0"/>
            </a:endParaRPr>
          </a:p>
          <a:p>
            <a:r>
              <a:rPr lang="en-GB" sz="1600" dirty="0">
                <a:solidFill>
                  <a:schemeClr val="tx1"/>
                </a:solidFill>
                <a:latin typeface="Twinkl" pitchFamily="2" charset="0"/>
              </a:rPr>
              <a:t>The surface of the Earth is split into different sections called tectonic plates. These plates are constantly moving, in some areas by about approximately 5 to 10cm every year.</a:t>
            </a:r>
          </a:p>
        </p:txBody>
      </p:sp>
      <p:pic>
        <p:nvPicPr>
          <p:cNvPr id="2050" name="Picture 2" descr="Behold one of the more stunningly detailed images of the Earth yet created. This Blue Marble Earth montage, created from photographs taken by the VIIRS instrument on board the Suomi NPP satellite, shows many stunning details of our home planet.">
            <a:extLst>
              <a:ext uri="{FF2B5EF4-FFF2-40B4-BE49-F238E27FC236}">
                <a16:creationId xmlns:a16="http://schemas.microsoft.com/office/drawing/2014/main" id="{05F50345-AFE3-4227-93B9-04824189FFA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94" t="498" r="1266" b="1564"/>
          <a:stretch/>
        </p:blipFill>
        <p:spPr bwMode="auto">
          <a:xfrm>
            <a:off x="4663943" y="1787294"/>
            <a:ext cx="3816351" cy="381635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923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Exploring</a:t>
            </a:r>
          </a:p>
        </p:txBody>
      </p:sp>
      <p:sp>
        <p:nvSpPr>
          <p:cNvPr id="5" name="Rectangle 4"/>
          <p:cNvSpPr/>
          <p:nvPr/>
        </p:nvSpPr>
        <p:spPr>
          <a:xfrm>
            <a:off x="447675" y="1760323"/>
            <a:ext cx="8243888" cy="3987334"/>
          </a:xfrm>
          <a:prstGeom prst="rect">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ed Rectangle 3"/>
          <p:cNvSpPr/>
          <p:nvPr/>
        </p:nvSpPr>
        <p:spPr>
          <a:xfrm>
            <a:off x="714375" y="2162789"/>
            <a:ext cx="4686299" cy="3245234"/>
          </a:xfrm>
          <a:prstGeom prst="roundRect">
            <a:avLst>
              <a:gd name="adj" fmla="val 5409"/>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a:lstStyle/>
          <a:p>
            <a:r>
              <a:rPr lang="en-GB" sz="1600" dirty="0">
                <a:latin typeface="Twinkl" pitchFamily="2" charset="0"/>
              </a:rPr>
              <a:t>The atmosphere of the Earth is made up of a mixture of gases;</a:t>
            </a:r>
          </a:p>
          <a:p>
            <a:pPr marL="285750" indent="-285750">
              <a:buFont typeface="Arial" panose="020B0604020202020204" pitchFamily="34" charset="0"/>
              <a:buChar char="•"/>
            </a:pPr>
            <a:r>
              <a:rPr lang="en-GB" sz="1600" dirty="0">
                <a:latin typeface="Twinkl" pitchFamily="2" charset="0"/>
              </a:rPr>
              <a:t>78% nitrogen</a:t>
            </a:r>
          </a:p>
          <a:p>
            <a:pPr marL="285750" indent="-285750">
              <a:buFont typeface="Arial" panose="020B0604020202020204" pitchFamily="34" charset="0"/>
              <a:buChar char="•"/>
            </a:pPr>
            <a:r>
              <a:rPr lang="en-GB" sz="1600" dirty="0">
                <a:latin typeface="Twinkl" pitchFamily="2" charset="0"/>
              </a:rPr>
              <a:t>21% oxygen</a:t>
            </a:r>
          </a:p>
          <a:p>
            <a:pPr marL="285750" indent="-285750">
              <a:buFont typeface="Arial" panose="020B0604020202020204" pitchFamily="34" charset="0"/>
              <a:buChar char="•"/>
            </a:pPr>
            <a:r>
              <a:rPr lang="en-GB" sz="1600" dirty="0">
                <a:latin typeface="Twinkl" pitchFamily="2" charset="0"/>
              </a:rPr>
              <a:t>1% other gases (such as argon, carbon dioxide and neon).</a:t>
            </a:r>
          </a:p>
          <a:p>
            <a:endParaRPr lang="en-GB" sz="1600" dirty="0">
              <a:latin typeface="Twinkl" pitchFamily="2" charset="0"/>
            </a:endParaRPr>
          </a:p>
          <a:p>
            <a:r>
              <a:rPr lang="en-GB" sz="1600" dirty="0">
                <a:latin typeface="Twinkl" pitchFamily="2" charset="0"/>
              </a:rPr>
              <a:t>The atmosphere of Earth affects the climate around the world and also burns up some of the harmful radiation that comes from the Sun and some meteors in the sky before they can reach the ground.</a:t>
            </a:r>
          </a:p>
        </p:txBody>
      </p:sp>
      <p:pic>
        <p:nvPicPr>
          <p:cNvPr id="4098" name="Picture 2" descr="STS052-23-022 (22 Oct.-1 Nov. 1992) --- As the Space Shuttle Columbia orbited Earth in an easterly direction over the Indian Ocean, moonrise was followed quickly by sunrise. The photograph was taken from an altitude of 285 kilometers (154 nautical miles), over Lake Tanganyika in central Africa. The Sun was still 28 degrees below the horizon and not yet illuminating the dark band of low-level clouds on the limb 1,850 kilometers (l,000 nautical miles) away. Ranging from 13--18 kilometers above these low-level clouds is a brown layer at the tropical tropopause. A tropopause is a major atmospheric temperature inversion which isolates the troposphere from the stratosphere and effectively concentrates particulate from both above and below this level.">
            <a:extLst>
              <a:ext uri="{FF2B5EF4-FFF2-40B4-BE49-F238E27FC236}">
                <a16:creationId xmlns:a16="http://schemas.microsoft.com/office/drawing/2014/main" id="{DCFEF932-5336-49DB-81A6-2177E6274BD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00674" y="2772649"/>
            <a:ext cx="3293270" cy="21354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21">
            <a:extLst>
              <a:ext uri="{FF2B5EF4-FFF2-40B4-BE49-F238E27FC236}">
                <a16:creationId xmlns:a16="http://schemas.microsoft.com/office/drawing/2014/main" id="{42B137DC-5ED8-4801-805D-081D4802C2BC}"/>
              </a:ext>
            </a:extLst>
          </p:cNvPr>
          <p:cNvSpPr txBox="1">
            <a:spLocks noChangeArrowheads="1"/>
          </p:cNvSpPr>
          <p:nvPr/>
        </p:nvSpPr>
        <p:spPr bwMode="auto">
          <a:xfrm>
            <a:off x="5263664" y="4980373"/>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Sunrise, Earth Limb</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rPr>
              <a:t>NASA Goddard Space Flight </a:t>
            </a:r>
            <a:r>
              <a:rPr lang="en-GB" altLang="en-US" sz="500" b="1" dirty="0" err="1">
                <a:latin typeface="Tuffy-TTF" panose="020B0603060100000000" pitchFamily="34" charset="0"/>
                <a:ea typeface="Tuffy" panose="020B0603060100000000" pitchFamily="34" charset="0"/>
                <a:cs typeface="Arial" panose="020B0604020202020204" pitchFamily="34" charset="0"/>
              </a:rPr>
              <a:t>Center</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3"/>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2038294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42076" y="765175"/>
            <a:ext cx="7850318" cy="1800225"/>
          </a:xfrm>
          <a:prstGeom prst="roundRect">
            <a:avLst>
              <a:gd name="adj" fmla="val 5409"/>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a:lstStyle/>
          <a:p>
            <a:r>
              <a:rPr lang="en-GB" sz="1600" dirty="0">
                <a:solidFill>
                  <a:schemeClr val="tx1"/>
                </a:solidFill>
                <a:latin typeface="Twinkl" pitchFamily="2" charset="0"/>
              </a:rPr>
              <a:t>It is not known for sure how ‘Earth’ got its name.</a:t>
            </a:r>
          </a:p>
          <a:p>
            <a:r>
              <a:rPr lang="en-GB" sz="1600" dirty="0">
                <a:solidFill>
                  <a:schemeClr val="tx1"/>
                </a:solidFill>
                <a:latin typeface="Twinkl" pitchFamily="2" charset="0"/>
              </a:rPr>
              <a:t>One theory is the name came from Old English and German words ‘</a:t>
            </a:r>
            <a:r>
              <a:rPr lang="en-GB" sz="1600" dirty="0" err="1">
                <a:solidFill>
                  <a:schemeClr val="tx1"/>
                </a:solidFill>
                <a:latin typeface="Twinkl" pitchFamily="2" charset="0"/>
              </a:rPr>
              <a:t>eorthe</a:t>
            </a:r>
            <a:r>
              <a:rPr lang="en-GB" sz="1600" dirty="0">
                <a:solidFill>
                  <a:schemeClr val="tx1"/>
                </a:solidFill>
                <a:latin typeface="Twinkl" pitchFamily="2" charset="0"/>
              </a:rPr>
              <a:t>’ and ‘</a:t>
            </a:r>
            <a:r>
              <a:rPr lang="en-GB" sz="1600" dirty="0" err="1">
                <a:solidFill>
                  <a:schemeClr val="tx1"/>
                </a:solidFill>
                <a:latin typeface="Twinkl" pitchFamily="2" charset="0"/>
              </a:rPr>
              <a:t>erde</a:t>
            </a:r>
            <a:r>
              <a:rPr lang="en-GB" sz="1600" dirty="0">
                <a:solidFill>
                  <a:schemeClr val="tx1"/>
                </a:solidFill>
                <a:latin typeface="Twinkl" pitchFamily="2" charset="0"/>
              </a:rPr>
              <a:t>’ meaning ‘ground’, but that is not for certain.</a:t>
            </a:r>
          </a:p>
          <a:p>
            <a:endParaRPr lang="en-GB" sz="1600" dirty="0">
              <a:solidFill>
                <a:schemeClr val="tx1"/>
              </a:solidFill>
              <a:latin typeface="Twinkl" pitchFamily="2" charset="0"/>
            </a:endParaRPr>
          </a:p>
          <a:p>
            <a:r>
              <a:rPr lang="en-GB" sz="1600" dirty="0">
                <a:solidFill>
                  <a:schemeClr val="tx1"/>
                </a:solidFill>
                <a:latin typeface="Twinkl" pitchFamily="2" charset="0"/>
              </a:rPr>
              <a:t>Earth is the only planet in the Solar System that is not named after a Greek or Roman god or goddess.</a:t>
            </a:r>
          </a:p>
        </p:txBody>
      </p:sp>
      <p:pic>
        <p:nvPicPr>
          <p:cNvPr id="5" name="Picture 4">
            <a:extLst>
              <a:ext uri="{FF2B5EF4-FFF2-40B4-BE49-F238E27FC236}">
                <a16:creationId xmlns:a16="http://schemas.microsoft.com/office/drawing/2014/main" id="{ECB79950-ED5A-449E-85AB-F2D67C5D3F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5236"/>
          <a:stretch/>
        </p:blipFill>
        <p:spPr>
          <a:xfrm>
            <a:off x="535578" y="3273426"/>
            <a:ext cx="8018296" cy="3593284"/>
          </a:xfrm>
          <a:prstGeom prst="rect">
            <a:avLst/>
          </a:prstGeom>
        </p:spPr>
      </p:pic>
    </p:spTree>
    <p:extLst>
      <p:ext uri="{BB962C8B-B14F-4D97-AF65-F5344CB8AC3E}">
        <p14:creationId xmlns:p14="http://schemas.microsoft.com/office/powerpoint/2010/main" val="2671741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96E022-0719-4AAF-B042-90ED9FEF2175}"/>
              </a:ext>
            </a:extLst>
          </p:cNvPr>
          <p:cNvSpPr/>
          <p:nvPr/>
        </p:nvSpPr>
        <p:spPr>
          <a:xfrm>
            <a:off x="-1" y="1580048"/>
            <a:ext cx="8695921" cy="37825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2" name="Picture 2" descr="This narrow angle image taken NASA Cassini camera system of the Moon is one of the best of a sequence of narrow angle frames taken as the spacecraft passed by the Moon on the way to its closest approach with Earth on August 17, 1999.">
            <a:extLst>
              <a:ext uri="{FF2B5EF4-FFF2-40B4-BE49-F238E27FC236}">
                <a16:creationId xmlns:a16="http://schemas.microsoft.com/office/drawing/2014/main" id="{4EBF6FE8-F0EC-4DC1-8FA2-DC5DB315E4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238" b="5659"/>
          <a:stretch/>
        </p:blipFill>
        <p:spPr bwMode="auto">
          <a:xfrm>
            <a:off x="-2" y="1580048"/>
            <a:ext cx="2789199" cy="378252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arth Moon Conjuntion image created during Galileo second flyby">
            <a:extLst>
              <a:ext uri="{FF2B5EF4-FFF2-40B4-BE49-F238E27FC236}">
                <a16:creationId xmlns:a16="http://schemas.microsoft.com/office/drawing/2014/main" id="{AE94F568-930C-4F45-A51D-2DCF39C1275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641" r="20176" b="4684"/>
          <a:stretch/>
        </p:blipFill>
        <p:spPr bwMode="auto">
          <a:xfrm>
            <a:off x="6756400" y="1608822"/>
            <a:ext cx="1847850" cy="3753754"/>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818225" y="1744494"/>
            <a:ext cx="4171949" cy="5229225"/>
          </a:xfrm>
          <a:prstGeom prst="roundRect">
            <a:avLst>
              <a:gd name="adj" fmla="val 5409"/>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a:lstStyle/>
          <a:p>
            <a:r>
              <a:rPr lang="en-GB" sz="1600" dirty="0">
                <a:solidFill>
                  <a:schemeClr val="bg1"/>
                </a:solidFill>
                <a:latin typeface="Twinkl" pitchFamily="2" charset="0"/>
              </a:rPr>
              <a:t>The Earth has one moon.</a:t>
            </a:r>
          </a:p>
          <a:p>
            <a:r>
              <a:rPr lang="en-GB" sz="1600" dirty="0">
                <a:solidFill>
                  <a:schemeClr val="bg1"/>
                </a:solidFill>
                <a:latin typeface="Twinkl" pitchFamily="2" charset="0"/>
              </a:rPr>
              <a:t>It is largely known as ‘the Moon’, however it is also known by its Latin name, ‘Luna’, which is where the adjective ‘lunar’ comes from. </a:t>
            </a:r>
          </a:p>
          <a:p>
            <a:endParaRPr lang="en-GB" sz="1600" dirty="0">
              <a:solidFill>
                <a:schemeClr val="bg1"/>
              </a:solidFill>
              <a:latin typeface="Twinkl" pitchFamily="2" charset="0"/>
            </a:endParaRPr>
          </a:p>
          <a:p>
            <a:r>
              <a:rPr lang="en-GB" sz="1600" dirty="0">
                <a:solidFill>
                  <a:schemeClr val="bg1"/>
                </a:solidFill>
                <a:latin typeface="Twinkl" pitchFamily="2" charset="0"/>
              </a:rPr>
              <a:t>The Moon is 384,400 kilometres away from Earth. That means you could fit 30 Earth-sized planets in between Earth and the Moon!</a:t>
            </a:r>
          </a:p>
          <a:p>
            <a:endParaRPr lang="en-GB" sz="1600" dirty="0">
              <a:solidFill>
                <a:schemeClr val="bg1"/>
              </a:solidFill>
              <a:latin typeface="Twinkl" pitchFamily="2" charset="0"/>
            </a:endParaRPr>
          </a:p>
          <a:p>
            <a:r>
              <a:rPr lang="en-GB" sz="1600" dirty="0">
                <a:solidFill>
                  <a:schemeClr val="bg1"/>
                </a:solidFill>
                <a:latin typeface="Twinkl" pitchFamily="2" charset="0"/>
              </a:rPr>
              <a:t>The Moon is the only place humans have set foot aside from the Earth.</a:t>
            </a:r>
          </a:p>
        </p:txBody>
      </p:sp>
      <p:sp>
        <p:nvSpPr>
          <p:cNvPr id="6" name="TextBox 21">
            <a:extLst>
              <a:ext uri="{FF2B5EF4-FFF2-40B4-BE49-F238E27FC236}">
                <a16:creationId xmlns:a16="http://schemas.microsoft.com/office/drawing/2014/main" id="{955A2D6D-D039-4BCB-A535-FD059CC0BCB4}"/>
              </a:ext>
            </a:extLst>
          </p:cNvPr>
          <p:cNvSpPr txBox="1">
            <a:spLocks noChangeArrowheads="1"/>
          </p:cNvSpPr>
          <p:nvPr/>
        </p:nvSpPr>
        <p:spPr bwMode="auto">
          <a:xfrm>
            <a:off x="191359" y="54006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Earth - Moon Conjunction</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rPr>
              <a:t>NASA Goddard Space Flight </a:t>
            </a:r>
            <a:r>
              <a:rPr lang="en-GB" altLang="en-US" sz="500" b="1" dirty="0" err="1">
                <a:latin typeface="Tuffy-TTF" panose="020B0603060100000000" pitchFamily="34" charset="0"/>
                <a:ea typeface="Tuffy" panose="020B0603060100000000" pitchFamily="34" charset="0"/>
                <a:cs typeface="Arial" panose="020B0604020202020204" pitchFamily="34" charset="0"/>
              </a:rPr>
              <a:t>Center</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2713293760"/>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DCB5FAEE-CC91-4608-92BD-1007FC9F45E5}" vid="{49F44A1D-5DD0-448D-A9E8-9C9190F1A6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220</TotalTime>
  <Words>869</Words>
  <Application>Microsoft Office PowerPoint</Application>
  <PresentationFormat>On-screen Show (4:3)</PresentationFormat>
  <Paragraphs>69</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Tuffy</vt:lpstr>
      <vt:lpstr>Twinkl</vt:lpstr>
      <vt:lpstr>Arial</vt:lpstr>
      <vt:lpstr>Tuffy-TTF</vt:lpstr>
      <vt:lpstr>Calibri</vt:lpstr>
      <vt:lpstr>Office Theme</vt:lpstr>
      <vt:lpstr>PowerPoint Presentation</vt:lpstr>
      <vt:lpstr>PowerPoint Presentation</vt:lpstr>
      <vt:lpstr>Our Home Planet</vt:lpstr>
      <vt:lpstr>PowerPoint Presentation</vt:lpstr>
      <vt:lpstr>PowerPoint Presentation</vt:lpstr>
      <vt:lpstr>PowerPoint Presentation</vt:lpstr>
      <vt:lpstr>Exploring</vt:lpstr>
      <vt:lpstr>PowerPoint Presentation</vt:lpstr>
      <vt:lpstr>PowerPoint Presentation</vt:lpstr>
      <vt:lpstr>Moon Exploration</vt:lpstr>
      <vt:lpstr>Moon Exploration</vt:lpstr>
      <vt:lpstr>Moon Exploration</vt:lpstr>
      <vt:lpstr>Moon Exploration</vt:lpstr>
      <vt:lpstr>Photographs of the Moon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Ashby</dc:creator>
  <cp:lastModifiedBy>Twinkl Twinkl</cp:lastModifiedBy>
  <cp:revision>42</cp:revision>
  <dcterms:created xsi:type="dcterms:W3CDTF">2018-11-02T09:30:37Z</dcterms:created>
  <dcterms:modified xsi:type="dcterms:W3CDTF">2019-01-04T13:39:42Z</dcterms:modified>
</cp:coreProperties>
</file>