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64" r:id="rId3"/>
    <p:sldId id="268" r:id="rId4"/>
    <p:sldId id="269" r:id="rId5"/>
    <p:sldId id="270" r:id="rId6"/>
    <p:sldId id="271" r:id="rId7"/>
    <p:sldId id="272" r:id="rId8"/>
    <p:sldId id="273" r:id="rId9"/>
    <p:sldId id="274" r:id="rId10"/>
    <p:sldId id="275" r:id="rId11"/>
    <p:sldId id="267"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Twinkl" pitchFamily="2"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4660"/>
  </p:normalViewPr>
  <p:slideViewPr>
    <p:cSldViewPr snapToGrid="0" showGuides="1">
      <p:cViewPr varScale="1">
        <p:scale>
          <a:sx n="113" d="100"/>
          <a:sy n="113" d="100"/>
        </p:scale>
        <p:origin x="1806"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13/06/2019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499" y="2991114"/>
            <a:ext cx="9533467" cy="9628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99499" y="882914"/>
            <a:ext cx="9533467" cy="19618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8" y="478895"/>
            <a:ext cx="8220075" cy="4338638"/>
          </a:xfrm>
        </p:spPr>
        <p:txBody>
          <a:bodyPr/>
          <a:lstStyle/>
          <a:p>
            <a:pPr lvl="0" algn="ctr">
              <a:spcBef>
                <a:spcPts val="0"/>
              </a:spcBef>
            </a:pPr>
            <a:r>
              <a:rPr lang="en-GB" dirty="0">
                <a:solidFill>
                  <a:schemeClr val="bg1"/>
                </a:solidFill>
              </a:rPr>
              <a:t>Are you for or against deforestation in the </a:t>
            </a:r>
            <a:r>
              <a:rPr lang="en-GB" dirty="0" smtClean="0">
                <a:solidFill>
                  <a:schemeClr val="bg1"/>
                </a:solidFill>
              </a:rPr>
              <a:t>                     Amazon </a:t>
            </a:r>
            <a:r>
              <a:rPr lang="en-GB" dirty="0">
                <a:solidFill>
                  <a:schemeClr val="bg1"/>
                </a:solidFill>
              </a:rPr>
              <a:t>rainforest?</a:t>
            </a:r>
            <a:r>
              <a:rPr lang="en-GB" dirty="0"/>
              <a:t/>
            </a:r>
            <a:br>
              <a:rPr lang="en-GB" dirty="0"/>
            </a:br>
            <a:r>
              <a:rPr lang="en-GB" dirty="0"/>
              <a:t/>
            </a:r>
            <a:br>
              <a:rPr lang="en-GB" dirty="0"/>
            </a:br>
            <a:r>
              <a:rPr lang="en-GB" dirty="0">
                <a:solidFill>
                  <a:schemeClr val="bg1"/>
                </a:solidFill>
              </a:rPr>
              <a:t>Can you explain why?</a:t>
            </a:r>
            <a:r>
              <a:rPr lang="en-GB" dirty="0"/>
              <a:t/>
            </a:r>
            <a:br>
              <a:rPr lang="en-GB" dirty="0"/>
            </a:br>
            <a:endParaRPr lang="en-GB" dirty="0"/>
          </a:p>
        </p:txBody>
      </p:sp>
    </p:spTree>
    <p:extLst>
      <p:ext uri="{BB962C8B-B14F-4D97-AF65-F5344CB8AC3E}">
        <p14:creationId xmlns:p14="http://schemas.microsoft.com/office/powerpoint/2010/main" val="4276732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Is Deforestation</a:t>
            </a:r>
            <a:r>
              <a:rPr lang="en-GB" sz="3600" dirty="0" smtClean="0">
                <a:latin typeface="+mn-lt"/>
              </a:rPr>
              <a:t>?</a:t>
            </a:r>
            <a:endParaRPr lang="en-GB" sz="3600" dirty="0">
              <a:latin typeface="+mn-lt"/>
            </a:endParaRPr>
          </a:p>
        </p:txBody>
      </p:sp>
      <p:pic>
        <p:nvPicPr>
          <p:cNvPr id="7" name="Google Shape;61;p14"/>
          <p:cNvPicPr preferRelativeResize="0"/>
          <p:nvPr/>
        </p:nvPicPr>
        <p:blipFill>
          <a:blip r:embed="rId2">
            <a:alphaModFix/>
          </a:blip>
          <a:stretch>
            <a:fillRect/>
          </a:stretch>
        </p:blipFill>
        <p:spPr>
          <a:xfrm>
            <a:off x="4535342" y="1683658"/>
            <a:ext cx="3760812" cy="2820609"/>
          </a:xfrm>
          <a:prstGeom prst="rect">
            <a:avLst/>
          </a:prstGeom>
          <a:noFill/>
          <a:ln w="19050">
            <a:solidFill>
              <a:schemeClr val="accent4">
                <a:lumMod val="40000"/>
                <a:lumOff val="60000"/>
              </a:schemeClr>
            </a:solidFill>
          </a:ln>
        </p:spPr>
      </p:pic>
      <p:sp>
        <p:nvSpPr>
          <p:cNvPr id="8" name="Google Shape;62;p14"/>
          <p:cNvSpPr txBox="1"/>
          <p:nvPr/>
        </p:nvSpPr>
        <p:spPr>
          <a:xfrm>
            <a:off x="926342" y="1683658"/>
            <a:ext cx="3345000" cy="2820609"/>
          </a:xfrm>
          <a:prstGeom prst="rect">
            <a:avLst/>
          </a:prstGeom>
          <a:solidFill>
            <a:schemeClr val="accent4">
              <a:lumMod val="40000"/>
              <a:lumOff val="6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dirty="0"/>
              <a:t>Deforestation </a:t>
            </a:r>
            <a:r>
              <a:rPr lang="en-GB" dirty="0"/>
              <a:t>is the act of clearing away many trees by cutting or burning.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It is usually done in order to make way for growing crops or farming cattle, for building roads or towns, or to make use of the wood.</a:t>
            </a:r>
            <a:endParaRPr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Is Deforestation</a:t>
            </a:r>
            <a:r>
              <a:rPr lang="en-GB" sz="3600" dirty="0" smtClean="0">
                <a:latin typeface="+mn-lt"/>
              </a:rPr>
              <a:t>?</a:t>
            </a:r>
            <a:endParaRPr lang="en-GB" sz="3600" dirty="0">
              <a:latin typeface="+mn-lt"/>
            </a:endParaRPr>
          </a:p>
        </p:txBody>
      </p:sp>
      <p:pic>
        <p:nvPicPr>
          <p:cNvPr id="7" name="Google Shape;61;p14"/>
          <p:cNvPicPr preferRelativeResize="0"/>
          <p:nvPr/>
        </p:nvPicPr>
        <p:blipFill>
          <a:blip r:embed="rId2">
            <a:alphaModFix/>
          </a:blip>
          <a:stretch>
            <a:fillRect/>
          </a:stretch>
        </p:blipFill>
        <p:spPr>
          <a:xfrm>
            <a:off x="4535342" y="1683658"/>
            <a:ext cx="3760812" cy="2820609"/>
          </a:xfrm>
          <a:prstGeom prst="rect">
            <a:avLst/>
          </a:prstGeom>
          <a:noFill/>
          <a:ln w="19050">
            <a:solidFill>
              <a:schemeClr val="accent4">
                <a:lumMod val="40000"/>
                <a:lumOff val="60000"/>
              </a:schemeClr>
            </a:solidFill>
          </a:ln>
        </p:spPr>
      </p:pic>
      <p:sp>
        <p:nvSpPr>
          <p:cNvPr id="8" name="Google Shape;62;p14"/>
          <p:cNvSpPr txBox="1"/>
          <p:nvPr/>
        </p:nvSpPr>
        <p:spPr>
          <a:xfrm>
            <a:off x="926342" y="1683658"/>
            <a:ext cx="3345000" cy="4344609"/>
          </a:xfrm>
          <a:prstGeom prst="rect">
            <a:avLst/>
          </a:prstGeom>
          <a:solidFill>
            <a:schemeClr val="accent4">
              <a:lumMod val="40000"/>
              <a:lumOff val="60000"/>
            </a:schemeClr>
          </a:solidFill>
          <a:ln>
            <a:noFill/>
          </a:ln>
        </p:spPr>
        <p:txBody>
          <a:bodyPr spcFirstLastPara="1" wrap="square" lIns="91425" tIns="91425" rIns="91425" bIns="91425" anchor="t" anchorCtr="0">
            <a:noAutofit/>
          </a:bodyPr>
          <a:lstStyle/>
          <a:p>
            <a:pPr lvl="0"/>
            <a:r>
              <a:rPr lang="en-GB" dirty="0"/>
              <a:t>Trees are useful and valuable. </a:t>
            </a:r>
          </a:p>
          <a:p>
            <a:pPr lvl="0"/>
            <a:endParaRPr lang="en-GB" dirty="0"/>
          </a:p>
          <a:p>
            <a:pPr lvl="0"/>
            <a:r>
              <a:rPr lang="en-GB" dirty="0"/>
              <a:t>What things can you find in the room that rely on trees being cut down?</a:t>
            </a:r>
          </a:p>
          <a:p>
            <a:pPr lvl="0"/>
            <a:endParaRPr lang="en-GB" dirty="0"/>
          </a:p>
          <a:p>
            <a:pPr lvl="0"/>
            <a:r>
              <a:rPr lang="en-GB" dirty="0"/>
              <a:t>Woods like teak and mahogany are strong and are perfect for making furniture or building. Many of these unique tree species grow in tropical rainforests like the Amazon in South America and are cut down so that the wood can be sold. This is called </a:t>
            </a:r>
            <a:r>
              <a:rPr lang="en-GB" b="1" dirty="0"/>
              <a:t>logging</a:t>
            </a:r>
            <a:r>
              <a:rPr lang="en-GB" dirty="0"/>
              <a:t>.</a:t>
            </a:r>
            <a:endParaRPr lang="en-GB" b="1" dirty="0"/>
          </a:p>
        </p:txBody>
      </p:sp>
      <p:pic>
        <p:nvPicPr>
          <p:cNvPr id="9" name="Google Shape;69;p15"/>
          <p:cNvPicPr preferRelativeResize="0"/>
          <p:nvPr/>
        </p:nvPicPr>
        <p:blipFill>
          <a:blip r:embed="rId3">
            <a:alphaModFix/>
          </a:blip>
          <a:stretch>
            <a:fillRect/>
          </a:stretch>
        </p:blipFill>
        <p:spPr>
          <a:xfrm>
            <a:off x="4535342" y="1673477"/>
            <a:ext cx="4036400" cy="3027300"/>
          </a:xfrm>
          <a:prstGeom prst="rect">
            <a:avLst/>
          </a:prstGeom>
          <a:solidFill>
            <a:schemeClr val="accent4">
              <a:lumMod val="40000"/>
              <a:lumOff val="60000"/>
            </a:schemeClr>
          </a:solidFill>
          <a:ln w="19050">
            <a:solidFill>
              <a:schemeClr val="accent4">
                <a:lumMod val="40000"/>
                <a:lumOff val="60000"/>
              </a:schemeClr>
            </a:solidFill>
          </a:ln>
        </p:spPr>
      </p:pic>
    </p:spTree>
    <p:extLst>
      <p:ext uri="{BB962C8B-B14F-4D97-AF65-F5344CB8AC3E}">
        <p14:creationId xmlns:p14="http://schemas.microsoft.com/office/powerpoint/2010/main" val="36807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200" dirty="0">
                <a:latin typeface="+mn-lt"/>
              </a:rPr>
              <a:t>Deforestation in the </a:t>
            </a:r>
            <a:r>
              <a:rPr lang="en-GB" sz="3200" dirty="0" smtClean="0">
                <a:latin typeface="+mn-lt"/>
              </a:rPr>
              <a:t>Amazon </a:t>
            </a:r>
            <a:r>
              <a:rPr lang="en-GB" sz="3200" dirty="0">
                <a:latin typeface="+mn-lt"/>
              </a:rPr>
              <a:t>Rainforest</a:t>
            </a:r>
            <a:endParaRPr lang="en-GB" sz="3200" dirty="0">
              <a:latin typeface="+mn-lt"/>
            </a:endParaRPr>
          </a:p>
        </p:txBody>
      </p:sp>
      <p:sp>
        <p:nvSpPr>
          <p:cNvPr id="8" name="Google Shape;62;p14"/>
          <p:cNvSpPr txBox="1"/>
          <p:nvPr/>
        </p:nvSpPr>
        <p:spPr>
          <a:xfrm>
            <a:off x="926342" y="1683659"/>
            <a:ext cx="3345000" cy="3929742"/>
          </a:xfrm>
          <a:prstGeom prst="rect">
            <a:avLst/>
          </a:prstGeom>
          <a:solidFill>
            <a:schemeClr val="accent4">
              <a:lumMod val="40000"/>
              <a:lumOff val="60000"/>
            </a:schemeClr>
          </a:solidFill>
          <a:ln>
            <a:noFill/>
          </a:ln>
        </p:spPr>
        <p:txBody>
          <a:bodyPr spcFirstLastPara="1" wrap="square" lIns="91425" tIns="91425" rIns="91425" bIns="91425" anchor="t" anchorCtr="0">
            <a:noAutofit/>
          </a:bodyPr>
          <a:lstStyle/>
          <a:p>
            <a:pPr lvl="0"/>
            <a:r>
              <a:rPr lang="en-GB" dirty="0"/>
              <a:t>The Amazon rainforest is the world’s largest tropical rainforest. It is so big that the UK and Ireland would fit inside it seventeen times. </a:t>
            </a:r>
          </a:p>
          <a:p>
            <a:pPr lvl="0"/>
            <a:endParaRPr lang="en-GB" dirty="0"/>
          </a:p>
          <a:p>
            <a:pPr lvl="0"/>
            <a:r>
              <a:rPr lang="en-GB" dirty="0"/>
              <a:t>The rainforest is home to 390 billion trees (16,000 species) and 10% of all animal species in the world live there. There are at least 40,000 different plant species in the Amazon rainforest.</a:t>
            </a:r>
          </a:p>
        </p:txBody>
      </p:sp>
      <p:pic>
        <p:nvPicPr>
          <p:cNvPr id="10" name="Google Shape;78;p16"/>
          <p:cNvPicPr preferRelativeResize="0"/>
          <p:nvPr/>
        </p:nvPicPr>
        <p:blipFill rotWithShape="1">
          <a:blip r:embed="rId2">
            <a:alphaModFix/>
          </a:blip>
          <a:srcRect l="18717"/>
          <a:stretch/>
        </p:blipFill>
        <p:spPr>
          <a:xfrm>
            <a:off x="4555066" y="1683659"/>
            <a:ext cx="4008209" cy="3027300"/>
          </a:xfrm>
          <a:prstGeom prst="rect">
            <a:avLst/>
          </a:prstGeom>
          <a:noFill/>
          <a:ln w="19050">
            <a:solidFill>
              <a:schemeClr val="accent4">
                <a:lumMod val="40000"/>
                <a:lumOff val="60000"/>
              </a:schemeClr>
            </a:solidFill>
          </a:ln>
        </p:spPr>
      </p:pic>
    </p:spTree>
    <p:extLst>
      <p:ext uri="{BB962C8B-B14F-4D97-AF65-F5344CB8AC3E}">
        <p14:creationId xmlns:p14="http://schemas.microsoft.com/office/powerpoint/2010/main" val="191203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200" dirty="0"/>
              <a:t>Deforestation in the Amazon Rainforest</a:t>
            </a:r>
            <a:endParaRPr lang="en-GB" sz="3200" dirty="0">
              <a:latin typeface="+mn-lt"/>
            </a:endParaRPr>
          </a:p>
        </p:txBody>
      </p:sp>
      <p:sp>
        <p:nvSpPr>
          <p:cNvPr id="8" name="Google Shape;62;p14"/>
          <p:cNvSpPr txBox="1"/>
          <p:nvPr/>
        </p:nvSpPr>
        <p:spPr>
          <a:xfrm>
            <a:off x="926342" y="1683659"/>
            <a:ext cx="3345000" cy="3929742"/>
          </a:xfrm>
          <a:prstGeom prst="rect">
            <a:avLst/>
          </a:prstGeom>
          <a:solidFill>
            <a:schemeClr val="accent4">
              <a:lumMod val="40000"/>
              <a:lumOff val="60000"/>
            </a:schemeClr>
          </a:solidFill>
          <a:ln>
            <a:noFill/>
          </a:ln>
        </p:spPr>
        <p:txBody>
          <a:bodyPr spcFirstLastPara="1" wrap="square" lIns="91425" tIns="91425" rIns="91425" bIns="91425" anchor="t" anchorCtr="0">
            <a:noAutofit/>
          </a:bodyPr>
          <a:lstStyle/>
          <a:p>
            <a:pPr lvl="0"/>
            <a:r>
              <a:rPr lang="en-GB" dirty="0">
                <a:solidFill>
                  <a:schemeClr val="dk1"/>
                </a:solidFill>
              </a:rPr>
              <a:t>Humans are the biggest threat to the Amazon rainforest.</a:t>
            </a:r>
          </a:p>
          <a:p>
            <a:pPr lvl="0"/>
            <a:endParaRPr lang="en-GB" dirty="0">
              <a:solidFill>
                <a:schemeClr val="dk1"/>
              </a:solidFill>
            </a:endParaRPr>
          </a:p>
          <a:p>
            <a:pPr lvl="0"/>
            <a:r>
              <a:rPr lang="en-GB" dirty="0"/>
              <a:t>More than five billion trees are cut down across the tropics every year, according to a study published in 2015. </a:t>
            </a:r>
          </a:p>
          <a:p>
            <a:pPr lvl="0"/>
            <a:endParaRPr lang="en-GB" dirty="0">
              <a:solidFill>
                <a:schemeClr val="dk1"/>
              </a:solidFill>
            </a:endParaRPr>
          </a:p>
          <a:p>
            <a:pPr lvl="0"/>
            <a:r>
              <a:rPr lang="en-GB" dirty="0">
                <a:solidFill>
                  <a:schemeClr val="dk1"/>
                </a:solidFill>
              </a:rPr>
              <a:t>This number increases every year and </a:t>
            </a:r>
            <a:r>
              <a:rPr lang="en-GB" dirty="0"/>
              <a:t>over half of the tropical forests worldwide have been destroyed since the 1960s</a:t>
            </a:r>
            <a:r>
              <a:rPr lang="en-GB" dirty="0">
                <a:solidFill>
                  <a:schemeClr val="dk1"/>
                </a:solidFill>
              </a:rPr>
              <a:t>.</a:t>
            </a:r>
          </a:p>
        </p:txBody>
      </p:sp>
      <p:pic>
        <p:nvPicPr>
          <p:cNvPr id="7" name="Google Shape;86;p17"/>
          <p:cNvPicPr preferRelativeResize="0"/>
          <p:nvPr/>
        </p:nvPicPr>
        <p:blipFill rotWithShape="1">
          <a:blip r:embed="rId2">
            <a:alphaModFix/>
          </a:blip>
          <a:srcRect l="14315"/>
          <a:stretch/>
        </p:blipFill>
        <p:spPr>
          <a:xfrm>
            <a:off x="4470399" y="1683659"/>
            <a:ext cx="4092875" cy="3735623"/>
          </a:xfrm>
          <a:prstGeom prst="rect">
            <a:avLst/>
          </a:prstGeom>
          <a:noFill/>
          <a:ln w="19050">
            <a:solidFill>
              <a:schemeClr val="accent4">
                <a:lumMod val="40000"/>
                <a:lumOff val="60000"/>
              </a:schemeClr>
            </a:solidFill>
          </a:ln>
        </p:spPr>
      </p:pic>
    </p:spTree>
    <p:extLst>
      <p:ext uri="{BB962C8B-B14F-4D97-AF65-F5344CB8AC3E}">
        <p14:creationId xmlns:p14="http://schemas.microsoft.com/office/powerpoint/2010/main" val="25367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38069" cy="994306"/>
          </a:xfrm>
        </p:spPr>
        <p:txBody>
          <a:bodyPr/>
          <a:lstStyle/>
          <a:p>
            <a:r>
              <a:rPr lang="en-GB" sz="3200" dirty="0">
                <a:latin typeface="+mn-lt"/>
              </a:rPr>
              <a:t>Deforestation in the Amazon Rainforest</a:t>
            </a:r>
          </a:p>
        </p:txBody>
      </p:sp>
      <p:sp>
        <p:nvSpPr>
          <p:cNvPr id="8" name="Google Shape;62;p14"/>
          <p:cNvSpPr txBox="1"/>
          <p:nvPr/>
        </p:nvSpPr>
        <p:spPr>
          <a:xfrm>
            <a:off x="926342" y="1377090"/>
            <a:ext cx="7636932" cy="509208"/>
          </a:xfrm>
          <a:prstGeom prst="rect">
            <a:avLst/>
          </a:prstGeom>
          <a:solidFill>
            <a:schemeClr val="accent4">
              <a:lumMod val="40000"/>
              <a:lumOff val="60000"/>
            </a:schemeClr>
          </a:solidFill>
          <a:ln>
            <a:noFill/>
          </a:ln>
        </p:spPr>
        <p:txBody>
          <a:bodyPr spcFirstLastPara="1" wrap="square" lIns="91425" tIns="91425" rIns="91425" bIns="91425" anchor="t" anchorCtr="0">
            <a:noAutofit/>
          </a:bodyPr>
          <a:lstStyle/>
          <a:p>
            <a:pPr lvl="0"/>
            <a:r>
              <a:rPr lang="en-GB" dirty="0"/>
              <a:t>These are the main causes of deforestation in the Amazon rainforest. </a:t>
            </a:r>
            <a:endParaRPr lang="en-GB" dirty="0">
              <a:solidFill>
                <a:schemeClr val="dk1"/>
              </a:solidFill>
            </a:endParaRPr>
          </a:p>
        </p:txBody>
      </p:sp>
      <p:sp>
        <p:nvSpPr>
          <p:cNvPr id="9" name="Google Shape;95;p18"/>
          <p:cNvSpPr txBox="1"/>
          <p:nvPr/>
        </p:nvSpPr>
        <p:spPr>
          <a:xfrm>
            <a:off x="926342" y="4891965"/>
            <a:ext cx="7636932" cy="1263302"/>
          </a:xfrm>
          <a:prstGeom prst="rect">
            <a:avLst/>
          </a:prstGeom>
          <a:solidFill>
            <a:schemeClr val="accent4">
              <a:lumMod val="40000"/>
              <a:lumOff val="6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Cattle ranching produces beef and leather among other products</a:t>
            </a:r>
            <a:r>
              <a:rPr lang="en-GB" dirty="0" smtClean="0">
                <a:solidFill>
                  <a:schemeClr val="dk1"/>
                </a:solidFill>
              </a:rPr>
              <a:t>.</a:t>
            </a:r>
            <a:endParaRPr dirty="0">
              <a:solidFill>
                <a:schemeClr val="dk1"/>
              </a:solidFill>
            </a:endParaRPr>
          </a:p>
          <a:p>
            <a:pPr marL="0" lvl="0" indent="0" algn="l" rtl="0">
              <a:spcBef>
                <a:spcPts val="0"/>
              </a:spcBef>
              <a:spcAft>
                <a:spcPts val="0"/>
              </a:spcAft>
              <a:buNone/>
            </a:pPr>
            <a:r>
              <a:rPr lang="en-GB" dirty="0">
                <a:solidFill>
                  <a:schemeClr val="dk1"/>
                </a:solidFill>
              </a:rPr>
              <a:t>Logging usually results in </a:t>
            </a:r>
            <a:r>
              <a:rPr lang="en-GB" b="1" dirty="0">
                <a:solidFill>
                  <a:schemeClr val="dk1"/>
                </a:solidFill>
              </a:rPr>
              <a:t>‘</a:t>
            </a:r>
            <a:r>
              <a:rPr lang="en-GB" b="1" dirty="0">
                <a:solidFill>
                  <a:schemeClr val="tx1"/>
                </a:solidFill>
              </a:rPr>
              <a:t>degradation</a:t>
            </a:r>
            <a:r>
              <a:rPr lang="en-GB" b="1" dirty="0">
                <a:solidFill>
                  <a:schemeClr val="dk1"/>
                </a:solidFill>
              </a:rPr>
              <a:t>’</a:t>
            </a:r>
            <a:r>
              <a:rPr lang="en-GB" dirty="0">
                <a:solidFill>
                  <a:schemeClr val="dk1"/>
                </a:solidFill>
              </a:rPr>
              <a:t>, not deforestation, meaning that specific types of tree are cut </a:t>
            </a:r>
            <a:r>
              <a:rPr lang="en-GB" dirty="0">
                <a:solidFill>
                  <a:schemeClr val="tx1"/>
                </a:solidFill>
              </a:rPr>
              <a:t>down and the forest can no longer provide certain fruit, leaves, habitats, etc. for its ecosystems.</a:t>
            </a:r>
            <a:endParaRPr dirty="0">
              <a:solidFill>
                <a:schemeClr val="tx1"/>
              </a:solidFill>
            </a:endParaRPr>
          </a:p>
        </p:txBody>
      </p:sp>
      <p:graphicFrame>
        <p:nvGraphicFramePr>
          <p:cNvPr id="10" name="Google Shape;94;p18"/>
          <p:cNvGraphicFramePr/>
          <p:nvPr>
            <p:extLst>
              <p:ext uri="{D42A27DB-BD31-4B8C-83A1-F6EECF244321}">
                <p14:modId xmlns:p14="http://schemas.microsoft.com/office/powerpoint/2010/main" val="3245227993"/>
              </p:ext>
            </p:extLst>
          </p:nvPr>
        </p:nvGraphicFramePr>
        <p:xfrm>
          <a:off x="926342" y="2054180"/>
          <a:ext cx="7599590" cy="2499210"/>
        </p:xfrm>
        <a:graphic>
          <a:graphicData uri="http://schemas.openxmlformats.org/drawingml/2006/table">
            <a:tbl>
              <a:tblPr>
                <a:tableStyleId>{00A15C55-8517-42AA-B614-E9B94910E393}</a:tableStyleId>
              </a:tblPr>
              <a:tblGrid>
                <a:gridCol w="4695524">
                  <a:extLst>
                    <a:ext uri="{9D8B030D-6E8A-4147-A177-3AD203B41FA5}">
                      <a16:colId xmlns="" xmlns:a16="http://schemas.microsoft.com/office/drawing/2014/main" val="20000"/>
                    </a:ext>
                  </a:extLst>
                </a:gridCol>
                <a:gridCol w="2904066">
                  <a:extLst>
                    <a:ext uri="{9D8B030D-6E8A-4147-A177-3AD203B41FA5}">
                      <a16:colId xmlns="" xmlns:a16="http://schemas.microsoft.com/office/drawing/2014/main" val="20001"/>
                    </a:ext>
                  </a:extLst>
                </a:gridCol>
              </a:tblGrid>
              <a:tr h="381000">
                <a:tc>
                  <a:txBody>
                    <a:bodyPr/>
                    <a:lstStyle/>
                    <a:p>
                      <a:pPr marL="0" lvl="0" indent="0" algn="l" rtl="0">
                        <a:spcBef>
                          <a:spcPts val="0"/>
                        </a:spcBef>
                        <a:spcAft>
                          <a:spcPts val="0"/>
                        </a:spcAft>
                        <a:buNone/>
                      </a:pPr>
                      <a:r>
                        <a:rPr lang="en-GB" sz="1600" b="1" dirty="0"/>
                        <a:t>Cause of deforestation</a:t>
                      </a:r>
                      <a:endParaRPr sz="1600" b="1"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lvl="0" indent="0" algn="l" rtl="0">
                        <a:spcBef>
                          <a:spcPts val="0"/>
                        </a:spcBef>
                        <a:spcAft>
                          <a:spcPts val="0"/>
                        </a:spcAft>
                        <a:buNone/>
                      </a:pPr>
                      <a:r>
                        <a:rPr lang="en-GB" sz="1600" b="1" dirty="0"/>
                        <a:t>Percentage of </a:t>
                      </a:r>
                      <a:r>
                        <a:rPr lang="en-GB" sz="1600" b="1" dirty="0" smtClean="0"/>
                        <a:t>                           deforestation </a:t>
                      </a:r>
                      <a:r>
                        <a:rPr lang="en-GB" sz="1600" b="1" dirty="0"/>
                        <a:t>caused</a:t>
                      </a:r>
                      <a:endParaRPr sz="1600" b="1"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0"/>
                  </a:ext>
                </a:extLst>
              </a:tr>
              <a:tr h="381000">
                <a:tc>
                  <a:txBody>
                    <a:bodyPr/>
                    <a:lstStyle/>
                    <a:p>
                      <a:pPr marL="0" lvl="0" indent="0" algn="l" rtl="0">
                        <a:spcBef>
                          <a:spcPts val="0"/>
                        </a:spcBef>
                        <a:spcAft>
                          <a:spcPts val="0"/>
                        </a:spcAft>
                        <a:buNone/>
                      </a:pPr>
                      <a:r>
                        <a:rPr lang="en-GB" dirty="0"/>
                        <a:t>Cattle ranching</a:t>
                      </a:r>
                      <a:endParaRPr dirty="0">
                        <a:solidFill>
                          <a:schemeClr val="tx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GB" dirty="0"/>
                        <a:t>65-70%</a:t>
                      </a:r>
                      <a:endParaRPr dirty="0">
                        <a:solidFill>
                          <a:schemeClr val="tx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81000">
                <a:tc>
                  <a:txBody>
                    <a:bodyPr/>
                    <a:lstStyle/>
                    <a:p>
                      <a:pPr marL="0" lvl="0" indent="0" algn="l" rtl="0">
                        <a:spcBef>
                          <a:spcPts val="0"/>
                        </a:spcBef>
                        <a:spcAft>
                          <a:spcPts val="0"/>
                        </a:spcAft>
                        <a:buNone/>
                      </a:pPr>
                      <a:r>
                        <a:rPr lang="en-GB" dirty="0"/>
                        <a:t>Agriculture (growing crops)</a:t>
                      </a:r>
                      <a:endParaRPr dirty="0">
                        <a:solidFill>
                          <a:schemeClr val="tx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GB" dirty="0"/>
                        <a:t>25-30%</a:t>
                      </a:r>
                      <a:endParaRPr dirty="0">
                        <a:solidFill>
                          <a:schemeClr val="tx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81000">
                <a:tc>
                  <a:txBody>
                    <a:bodyPr/>
                    <a:lstStyle/>
                    <a:p>
                      <a:pPr marL="0" lvl="0" indent="0" algn="l" rtl="0">
                        <a:spcBef>
                          <a:spcPts val="0"/>
                        </a:spcBef>
                        <a:spcAft>
                          <a:spcPts val="0"/>
                        </a:spcAft>
                        <a:buNone/>
                      </a:pPr>
                      <a:r>
                        <a:rPr lang="en-GB" dirty="0"/>
                        <a:t>Logging</a:t>
                      </a:r>
                      <a:endParaRPr dirty="0">
                        <a:solidFill>
                          <a:schemeClr val="tx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GB" dirty="0"/>
                        <a:t>2-3%</a:t>
                      </a:r>
                      <a:endParaRPr dirty="0">
                        <a:solidFill>
                          <a:schemeClr val="tx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81000">
                <a:tc>
                  <a:txBody>
                    <a:bodyPr/>
                    <a:lstStyle/>
                    <a:p>
                      <a:pPr marL="0" lvl="0" indent="0" algn="l" rtl="0">
                        <a:spcBef>
                          <a:spcPts val="0"/>
                        </a:spcBef>
                        <a:spcAft>
                          <a:spcPts val="0"/>
                        </a:spcAft>
                        <a:buNone/>
                      </a:pPr>
                      <a:r>
                        <a:rPr lang="en-GB" dirty="0"/>
                        <a:t>Fires, mining, building, road creation, dams</a:t>
                      </a:r>
                      <a:endParaRPr dirty="0">
                        <a:solidFill>
                          <a:schemeClr val="tx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GB" dirty="0"/>
                        <a:t>1-2%</a:t>
                      </a:r>
                      <a:endParaRPr dirty="0">
                        <a:solidFill>
                          <a:schemeClr val="tx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102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7" y="411162"/>
            <a:ext cx="9245602" cy="1239838"/>
          </a:xfrm>
        </p:spPr>
        <p:txBody>
          <a:bodyPr/>
          <a:lstStyle/>
          <a:p>
            <a:r>
              <a:rPr lang="en-GB" dirty="0"/>
              <a:t>The Deforestation Debate: </a:t>
            </a:r>
            <a:r>
              <a:rPr lang="en-GB" dirty="0" smtClean="0"/>
              <a:t>Against</a:t>
            </a:r>
            <a:endParaRPr lang="en-GB" dirty="0"/>
          </a:p>
        </p:txBody>
      </p:sp>
      <p:sp>
        <p:nvSpPr>
          <p:cNvPr id="3" name="Google Shape;103;p19"/>
          <p:cNvSpPr txBox="1"/>
          <p:nvPr/>
        </p:nvSpPr>
        <p:spPr>
          <a:xfrm>
            <a:off x="808466" y="1486657"/>
            <a:ext cx="1813200" cy="2253426"/>
          </a:xfrm>
          <a:prstGeom prst="rect">
            <a:avLst/>
          </a:prstGeom>
          <a:solidFill>
            <a:schemeClr val="accent4">
              <a:lumMod val="20000"/>
              <a:lumOff val="80000"/>
            </a:schemeClr>
          </a:solidFill>
          <a:ln w="19050">
            <a:solidFill>
              <a:schemeClr val="accent4"/>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Deforestation destroys the habitats of lots of animals, many of which are becoming extinct as they don’t live anywhere else.</a:t>
            </a:r>
            <a:endParaRPr sz="1600" dirty="0">
              <a:solidFill>
                <a:schemeClr val="dk1"/>
              </a:solidFill>
            </a:endParaRPr>
          </a:p>
          <a:p>
            <a:pPr marL="0" lvl="0" indent="0" algn="ctr" rtl="0">
              <a:spcBef>
                <a:spcPts val="0"/>
              </a:spcBef>
              <a:spcAft>
                <a:spcPts val="0"/>
              </a:spcAft>
              <a:buNone/>
            </a:pPr>
            <a:endParaRPr sz="1600" dirty="0">
              <a:solidFill>
                <a:schemeClr val="dk1"/>
              </a:solidFill>
            </a:endParaRPr>
          </a:p>
        </p:txBody>
      </p:sp>
      <p:sp>
        <p:nvSpPr>
          <p:cNvPr id="4" name="Google Shape;104;p19"/>
          <p:cNvSpPr txBox="1"/>
          <p:nvPr/>
        </p:nvSpPr>
        <p:spPr>
          <a:xfrm>
            <a:off x="808466" y="3869266"/>
            <a:ext cx="1813200" cy="2311399"/>
          </a:xfrm>
          <a:prstGeom prst="rect">
            <a:avLst/>
          </a:prstGeom>
          <a:solidFill>
            <a:schemeClr val="accent4">
              <a:lumMod val="20000"/>
              <a:lumOff val="80000"/>
            </a:schemeClr>
          </a:solidFill>
          <a:ln w="19050">
            <a:solidFill>
              <a:schemeClr val="accent4"/>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Even if trees are replanted, they take years to grow back, </a:t>
            </a:r>
            <a:r>
              <a:rPr lang="en-GB" sz="1600" dirty="0">
                <a:solidFill>
                  <a:schemeClr val="tx1"/>
                </a:solidFill>
              </a:rPr>
              <a:t>especially hardwoods.</a:t>
            </a:r>
            <a:endParaRPr sz="1600" dirty="0">
              <a:solidFill>
                <a:schemeClr val="tx1"/>
              </a:solidFill>
            </a:endParaRPr>
          </a:p>
          <a:p>
            <a:pPr marL="0" lvl="0" indent="0" algn="ctr" rtl="0">
              <a:spcBef>
                <a:spcPts val="0"/>
              </a:spcBef>
              <a:spcAft>
                <a:spcPts val="0"/>
              </a:spcAft>
              <a:buNone/>
            </a:pPr>
            <a:endParaRPr sz="1600" dirty="0">
              <a:solidFill>
                <a:schemeClr val="dk1"/>
              </a:solidFill>
            </a:endParaRPr>
          </a:p>
        </p:txBody>
      </p:sp>
      <p:sp>
        <p:nvSpPr>
          <p:cNvPr id="5" name="Google Shape;105;p19"/>
          <p:cNvSpPr txBox="1"/>
          <p:nvPr/>
        </p:nvSpPr>
        <p:spPr>
          <a:xfrm>
            <a:off x="4646215" y="1486657"/>
            <a:ext cx="1813200" cy="3203876"/>
          </a:xfrm>
          <a:prstGeom prst="rect">
            <a:avLst/>
          </a:prstGeom>
          <a:solidFill>
            <a:schemeClr val="accent4">
              <a:lumMod val="20000"/>
              <a:lumOff val="80000"/>
            </a:schemeClr>
          </a:solidFill>
          <a:ln w="19050">
            <a:solidFill>
              <a:schemeClr val="accent4"/>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The trees help to control the climate and water cycle. Without the trees, the ‘greenhouse effect’ will be worsened and the rivers in South America could change beyond recognition. </a:t>
            </a:r>
            <a:endParaRPr sz="1600" dirty="0">
              <a:solidFill>
                <a:schemeClr val="dk1"/>
              </a:solidFill>
            </a:endParaRPr>
          </a:p>
        </p:txBody>
      </p:sp>
      <p:sp>
        <p:nvSpPr>
          <p:cNvPr id="6" name="Google Shape;106;p19"/>
          <p:cNvSpPr txBox="1"/>
          <p:nvPr/>
        </p:nvSpPr>
        <p:spPr>
          <a:xfrm>
            <a:off x="2717516" y="4298880"/>
            <a:ext cx="1813200" cy="1881785"/>
          </a:xfrm>
          <a:prstGeom prst="rect">
            <a:avLst/>
          </a:prstGeom>
          <a:solidFill>
            <a:schemeClr val="accent4">
              <a:lumMod val="20000"/>
              <a:lumOff val="80000"/>
            </a:schemeClr>
          </a:solidFill>
          <a:ln w="19050">
            <a:solidFill>
              <a:schemeClr val="accent4"/>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A lot of logging is done illegally, in areas where cutting down the forest is not permitted.</a:t>
            </a:r>
            <a:endParaRPr sz="1600" dirty="0">
              <a:solidFill>
                <a:schemeClr val="dk1"/>
              </a:solidFill>
            </a:endParaRPr>
          </a:p>
          <a:p>
            <a:pPr marL="0" lvl="0" indent="0" algn="ctr" rtl="0">
              <a:spcBef>
                <a:spcPts val="0"/>
              </a:spcBef>
              <a:spcAft>
                <a:spcPts val="0"/>
              </a:spcAft>
              <a:buNone/>
            </a:pPr>
            <a:endParaRPr sz="1600" dirty="0">
              <a:solidFill>
                <a:schemeClr val="dk1"/>
              </a:solidFill>
            </a:endParaRPr>
          </a:p>
        </p:txBody>
      </p:sp>
      <p:sp>
        <p:nvSpPr>
          <p:cNvPr id="7" name="Google Shape;107;p19"/>
          <p:cNvSpPr txBox="1"/>
          <p:nvPr/>
        </p:nvSpPr>
        <p:spPr>
          <a:xfrm>
            <a:off x="4646215" y="4789949"/>
            <a:ext cx="1813200" cy="1390717"/>
          </a:xfrm>
          <a:prstGeom prst="rect">
            <a:avLst/>
          </a:prstGeom>
          <a:solidFill>
            <a:schemeClr val="accent4">
              <a:lumMod val="20000"/>
              <a:lumOff val="80000"/>
            </a:schemeClr>
          </a:solidFill>
          <a:ln w="19050">
            <a:solidFill>
              <a:schemeClr val="accent4"/>
            </a:solid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600" dirty="0">
                <a:solidFill>
                  <a:schemeClr val="dk1"/>
                </a:solidFill>
              </a:rPr>
              <a:t>The machinery used in deforestation also adds to carbon emissions. </a:t>
            </a:r>
            <a:endParaRPr sz="1600" dirty="0">
              <a:solidFill>
                <a:schemeClr val="dk1"/>
              </a:solidFill>
            </a:endParaRPr>
          </a:p>
          <a:p>
            <a:pPr marL="0" lvl="0" indent="0" algn="ctr" rtl="0">
              <a:spcBef>
                <a:spcPts val="0"/>
              </a:spcBef>
              <a:spcAft>
                <a:spcPts val="0"/>
              </a:spcAft>
              <a:buClr>
                <a:schemeClr val="dk1"/>
              </a:buClr>
              <a:buSzPts val="1100"/>
              <a:buFont typeface="Arial"/>
              <a:buNone/>
            </a:pPr>
            <a:endParaRPr sz="1600" dirty="0">
              <a:solidFill>
                <a:schemeClr val="dk1"/>
              </a:solidFill>
            </a:endParaRPr>
          </a:p>
          <a:p>
            <a:pPr marL="0" lvl="0" indent="0" algn="ctr" rtl="0">
              <a:spcBef>
                <a:spcPts val="0"/>
              </a:spcBef>
              <a:spcAft>
                <a:spcPts val="0"/>
              </a:spcAft>
              <a:buNone/>
            </a:pPr>
            <a:endParaRPr sz="1600" dirty="0"/>
          </a:p>
        </p:txBody>
      </p:sp>
      <p:sp>
        <p:nvSpPr>
          <p:cNvPr id="8" name="Google Shape;108;p19"/>
          <p:cNvSpPr txBox="1"/>
          <p:nvPr/>
        </p:nvSpPr>
        <p:spPr>
          <a:xfrm>
            <a:off x="2717516" y="1486657"/>
            <a:ext cx="1813200" cy="2653542"/>
          </a:xfrm>
          <a:prstGeom prst="rect">
            <a:avLst/>
          </a:prstGeom>
          <a:solidFill>
            <a:schemeClr val="accent4">
              <a:lumMod val="20000"/>
              <a:lumOff val="80000"/>
            </a:schemeClr>
          </a:solidFill>
          <a:ln w="19050">
            <a:solidFill>
              <a:schemeClr val="accent4"/>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We get a lot of our food from the rainforest, such as banana, coffee, rice, potatoes, nuts, oranges and figs. Without the forest, these will not be found in nature.</a:t>
            </a:r>
            <a:endParaRPr sz="1600" dirty="0">
              <a:solidFill>
                <a:schemeClr val="dk1"/>
              </a:solidFill>
            </a:endParaRPr>
          </a:p>
        </p:txBody>
      </p:sp>
      <p:sp>
        <p:nvSpPr>
          <p:cNvPr id="9" name="Google Shape;109;p19"/>
          <p:cNvSpPr txBox="1"/>
          <p:nvPr/>
        </p:nvSpPr>
        <p:spPr>
          <a:xfrm>
            <a:off x="6557983" y="3740082"/>
            <a:ext cx="1894500" cy="2474450"/>
          </a:xfrm>
          <a:prstGeom prst="rect">
            <a:avLst/>
          </a:prstGeom>
          <a:solidFill>
            <a:schemeClr val="accent4">
              <a:lumMod val="20000"/>
              <a:lumOff val="80000"/>
            </a:schemeClr>
          </a:solidFill>
          <a:ln w="19050">
            <a:solidFill>
              <a:schemeClr val="accent4"/>
            </a:solid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600" dirty="0">
                <a:solidFill>
                  <a:schemeClr val="dk1"/>
                </a:solidFill>
              </a:rPr>
              <a:t>Other animals also eat the foods found only in the forest so by cutting down these trees we are destroying both their food and ours.</a:t>
            </a:r>
            <a:endParaRPr sz="1600" dirty="0">
              <a:solidFill>
                <a:schemeClr val="dk1"/>
              </a:solidFill>
            </a:endParaRPr>
          </a:p>
          <a:p>
            <a:pPr marL="0" lvl="0" indent="0" algn="ctr" rtl="0">
              <a:spcBef>
                <a:spcPts val="0"/>
              </a:spcBef>
              <a:spcAft>
                <a:spcPts val="0"/>
              </a:spcAft>
              <a:buNone/>
            </a:pPr>
            <a:endParaRPr sz="1600" dirty="0">
              <a:solidFill>
                <a:schemeClr val="dk1"/>
              </a:solidFill>
            </a:endParaRPr>
          </a:p>
        </p:txBody>
      </p:sp>
      <p:sp>
        <p:nvSpPr>
          <p:cNvPr id="10" name="Google Shape;110;p19"/>
          <p:cNvSpPr txBox="1"/>
          <p:nvPr/>
        </p:nvSpPr>
        <p:spPr>
          <a:xfrm>
            <a:off x="6557983" y="1491647"/>
            <a:ext cx="1894500" cy="2112968"/>
          </a:xfrm>
          <a:prstGeom prst="rect">
            <a:avLst/>
          </a:prstGeom>
          <a:solidFill>
            <a:schemeClr val="accent4">
              <a:lumMod val="20000"/>
              <a:lumOff val="80000"/>
            </a:schemeClr>
          </a:solidFill>
          <a:ln w="19050">
            <a:solidFill>
              <a:schemeClr val="accent4"/>
            </a:solidFill>
          </a:ln>
        </p:spPr>
        <p:txBody>
          <a:bodyPr spcFirstLastPara="1" wrap="square" lIns="91425" tIns="91425" rIns="91425" bIns="91425" anchor="t" anchorCtr="0">
            <a:noAutofit/>
          </a:bodyPr>
          <a:lstStyle/>
          <a:p>
            <a:pPr marL="0" lvl="0" indent="0" algn="ctr" rtl="0">
              <a:spcBef>
                <a:spcPts val="0"/>
              </a:spcBef>
              <a:spcAft>
                <a:spcPts val="0"/>
              </a:spcAft>
              <a:buNone/>
            </a:pPr>
            <a:endParaRPr lang="en-GB" sz="1600" dirty="0" smtClean="0">
              <a:solidFill>
                <a:schemeClr val="dk1"/>
              </a:solidFill>
            </a:endParaRPr>
          </a:p>
          <a:p>
            <a:pPr marL="0" lvl="0" indent="0" algn="ctr" rtl="0">
              <a:spcBef>
                <a:spcPts val="0"/>
              </a:spcBef>
              <a:spcAft>
                <a:spcPts val="0"/>
              </a:spcAft>
              <a:buNone/>
            </a:pPr>
            <a:r>
              <a:rPr lang="en-GB" sz="1600" dirty="0" smtClean="0">
                <a:solidFill>
                  <a:schemeClr val="dk1"/>
                </a:solidFill>
              </a:rPr>
              <a:t>With </a:t>
            </a:r>
            <a:r>
              <a:rPr lang="en-GB" sz="1600" dirty="0">
                <a:solidFill>
                  <a:schemeClr val="dk1"/>
                </a:solidFill>
              </a:rPr>
              <a:t>no trees to anchor it down, loose soil is being washed into rivers and polluting them with silt.</a:t>
            </a:r>
            <a:endParaRPr sz="1600" dirty="0">
              <a:solidFill>
                <a:schemeClr val="dk1"/>
              </a:solidFill>
            </a:endParaRPr>
          </a:p>
          <a:p>
            <a:pPr marL="0" lvl="0" indent="0" algn="ctr" rtl="0">
              <a:spcBef>
                <a:spcPts val="0"/>
              </a:spcBef>
              <a:spcAft>
                <a:spcPts val="0"/>
              </a:spcAft>
              <a:buNone/>
            </a:pPr>
            <a:endParaRPr sz="1600" dirty="0">
              <a:solidFill>
                <a:schemeClr val="dk1"/>
              </a:solidFill>
            </a:endParaRPr>
          </a:p>
        </p:txBody>
      </p:sp>
    </p:spTree>
    <p:extLst>
      <p:ext uri="{BB962C8B-B14F-4D97-AF65-F5344CB8AC3E}">
        <p14:creationId xmlns:p14="http://schemas.microsoft.com/office/powerpoint/2010/main" val="359688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001" y="1128448"/>
            <a:ext cx="9533467" cy="196188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8" y="1012295"/>
            <a:ext cx="8220075" cy="2806172"/>
          </a:xfrm>
        </p:spPr>
        <p:txBody>
          <a:bodyPr/>
          <a:lstStyle/>
          <a:p>
            <a:r>
              <a:rPr lang="en-GB" dirty="0">
                <a:solidFill>
                  <a:schemeClr val="bg1"/>
                </a:solidFill>
              </a:rPr>
              <a:t>Now, let’s see the other side of the deforestation debate...</a:t>
            </a:r>
            <a:r>
              <a:rPr lang="en-GB" dirty="0"/>
              <a:t/>
            </a:r>
            <a:br>
              <a:rPr lang="en-GB" dirty="0"/>
            </a:br>
            <a:endParaRPr lang="en-GB" dirty="0"/>
          </a:p>
        </p:txBody>
      </p:sp>
    </p:spTree>
    <p:extLst>
      <p:ext uri="{BB962C8B-B14F-4D97-AF65-F5344CB8AC3E}">
        <p14:creationId xmlns:p14="http://schemas.microsoft.com/office/powerpoint/2010/main" val="707423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0"/>
              </a:spcBef>
            </a:pPr>
            <a:r>
              <a:rPr lang="en-GB" dirty="0"/>
              <a:t>The Deforestation Debate: For</a:t>
            </a:r>
          </a:p>
        </p:txBody>
      </p:sp>
      <p:sp>
        <p:nvSpPr>
          <p:cNvPr id="3" name="Google Shape;123;p21"/>
          <p:cNvSpPr txBox="1"/>
          <p:nvPr/>
        </p:nvSpPr>
        <p:spPr>
          <a:xfrm>
            <a:off x="735235" y="1360454"/>
            <a:ext cx="1813200" cy="2397358"/>
          </a:xfrm>
          <a:prstGeom prst="rect">
            <a:avLst/>
          </a:prstGeom>
          <a:solidFill>
            <a:schemeClr val="accent2">
              <a:lumMod val="20000"/>
              <a:lumOff val="80000"/>
            </a:schemeClr>
          </a:solidFill>
          <a:ln w="19050">
            <a:solidFill>
              <a:schemeClr val="accent2"/>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Making use of the rainforest provides the human race with fuel, wood, paper, land for farming, space for mining and areas for cattle ranching.</a:t>
            </a:r>
            <a:endParaRPr sz="1600" dirty="0">
              <a:solidFill>
                <a:schemeClr val="dk1"/>
              </a:solidFill>
            </a:endParaRPr>
          </a:p>
        </p:txBody>
      </p:sp>
      <p:sp>
        <p:nvSpPr>
          <p:cNvPr id="4" name="Google Shape;124;p21"/>
          <p:cNvSpPr txBox="1"/>
          <p:nvPr/>
        </p:nvSpPr>
        <p:spPr>
          <a:xfrm>
            <a:off x="735235" y="3900255"/>
            <a:ext cx="1808877" cy="2449100"/>
          </a:xfrm>
          <a:prstGeom prst="rect">
            <a:avLst/>
          </a:prstGeom>
          <a:solidFill>
            <a:schemeClr val="accent2">
              <a:lumMod val="20000"/>
              <a:lumOff val="80000"/>
            </a:schemeClr>
          </a:solidFill>
          <a:ln w="19050">
            <a:solidFill>
              <a:schemeClr val="accent2"/>
            </a:solidFill>
          </a:ln>
        </p:spPr>
        <p:txBody>
          <a:bodyPr spcFirstLastPara="1" wrap="square" lIns="91425" tIns="91425" rIns="91425" bIns="91425" anchor="t" anchorCtr="0">
            <a:noAutofit/>
          </a:bodyPr>
          <a:lstStyle/>
          <a:p>
            <a:pPr algn="ctr"/>
            <a:endParaRPr lang="en-GB" sz="1600" dirty="0" smtClean="0"/>
          </a:p>
          <a:p>
            <a:pPr algn="ctr"/>
            <a:r>
              <a:rPr lang="en-GB" sz="1600" dirty="0" smtClean="0"/>
              <a:t>Industries </a:t>
            </a:r>
            <a:r>
              <a:rPr lang="en-GB" sz="1600" dirty="0"/>
              <a:t>that remove trees from the rainforest, such as farming or logging, can provide work </a:t>
            </a:r>
            <a:r>
              <a:rPr lang="en-GB" sz="1600" dirty="0" smtClean="0"/>
              <a:t>               for </a:t>
            </a:r>
            <a:r>
              <a:rPr lang="en-GB" sz="1600" dirty="0"/>
              <a:t>people.</a:t>
            </a:r>
          </a:p>
        </p:txBody>
      </p:sp>
      <p:sp>
        <p:nvSpPr>
          <p:cNvPr id="5" name="Google Shape;125;p21"/>
          <p:cNvSpPr txBox="1"/>
          <p:nvPr/>
        </p:nvSpPr>
        <p:spPr>
          <a:xfrm>
            <a:off x="4599985" y="1360453"/>
            <a:ext cx="1813200" cy="2839013"/>
          </a:xfrm>
          <a:prstGeom prst="rect">
            <a:avLst/>
          </a:prstGeom>
          <a:solidFill>
            <a:schemeClr val="accent2">
              <a:lumMod val="20000"/>
              <a:lumOff val="80000"/>
            </a:schemeClr>
          </a:solidFill>
          <a:ln w="19050">
            <a:solidFill>
              <a:schemeClr val="accent2"/>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Many governments of poorer countries around the world depend on the money made by the logging industry, as well as the trade of the goods mentioned.</a:t>
            </a:r>
            <a:endParaRPr sz="1600" dirty="0"/>
          </a:p>
        </p:txBody>
      </p:sp>
      <p:sp>
        <p:nvSpPr>
          <p:cNvPr id="6" name="Google Shape;126;p21"/>
          <p:cNvSpPr txBox="1"/>
          <p:nvPr/>
        </p:nvSpPr>
        <p:spPr>
          <a:xfrm>
            <a:off x="2658250" y="3781773"/>
            <a:ext cx="1820617" cy="2567583"/>
          </a:xfrm>
          <a:prstGeom prst="rect">
            <a:avLst/>
          </a:prstGeom>
          <a:solidFill>
            <a:schemeClr val="accent2">
              <a:lumMod val="20000"/>
              <a:lumOff val="80000"/>
            </a:schemeClr>
          </a:solidFill>
          <a:ln w="19050">
            <a:solidFill>
              <a:schemeClr val="accent2"/>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Extreme weather and climate change could destroy the forest eventually anyway; it makes sense to make use of its resources now, before it is too late.</a:t>
            </a:r>
            <a:endParaRPr sz="1600" dirty="0"/>
          </a:p>
        </p:txBody>
      </p:sp>
      <p:sp>
        <p:nvSpPr>
          <p:cNvPr id="7" name="Google Shape;127;p21"/>
          <p:cNvSpPr txBox="1"/>
          <p:nvPr/>
        </p:nvSpPr>
        <p:spPr>
          <a:xfrm>
            <a:off x="6520464" y="4033061"/>
            <a:ext cx="1813200" cy="2316294"/>
          </a:xfrm>
          <a:prstGeom prst="rect">
            <a:avLst/>
          </a:prstGeom>
          <a:solidFill>
            <a:schemeClr val="accent2">
              <a:lumMod val="20000"/>
              <a:lumOff val="80000"/>
            </a:schemeClr>
          </a:solidFill>
          <a:ln w="19050">
            <a:solidFill>
              <a:schemeClr val="accent2"/>
            </a:solidFill>
          </a:ln>
        </p:spPr>
        <p:txBody>
          <a:bodyPr spcFirstLastPara="1" wrap="square" lIns="91425" tIns="91425" rIns="91425" bIns="91425" anchor="t" anchorCtr="0">
            <a:noAutofit/>
          </a:bodyPr>
          <a:lstStyle/>
          <a:p>
            <a:pPr lvl="0" algn="ctr"/>
            <a:endParaRPr lang="en-GB" sz="1600" dirty="0" smtClean="0"/>
          </a:p>
          <a:p>
            <a:pPr lvl="0" algn="ctr"/>
            <a:endParaRPr lang="en-GB" sz="1600" dirty="0" smtClean="0"/>
          </a:p>
          <a:p>
            <a:pPr lvl="0" algn="ctr"/>
            <a:r>
              <a:rPr lang="en-GB" sz="1600" dirty="0" smtClean="0"/>
              <a:t>Where </a:t>
            </a:r>
            <a:r>
              <a:rPr lang="en-GB" sz="1600" dirty="0"/>
              <a:t>trees have been cut down, new ones can be replanted</a:t>
            </a:r>
            <a:r>
              <a:rPr lang="en-GB" sz="1600" dirty="0" smtClean="0"/>
              <a:t>.</a:t>
            </a:r>
          </a:p>
          <a:p>
            <a:pPr lvl="0" algn="ctr"/>
            <a:endParaRPr sz="1600" dirty="0"/>
          </a:p>
        </p:txBody>
      </p:sp>
      <p:sp>
        <p:nvSpPr>
          <p:cNvPr id="8" name="Google Shape;128;p21"/>
          <p:cNvSpPr txBox="1"/>
          <p:nvPr/>
        </p:nvSpPr>
        <p:spPr>
          <a:xfrm>
            <a:off x="2658250" y="1360454"/>
            <a:ext cx="1813200" cy="2322546"/>
          </a:xfrm>
          <a:prstGeom prst="rect">
            <a:avLst/>
          </a:prstGeom>
          <a:solidFill>
            <a:schemeClr val="accent2">
              <a:lumMod val="20000"/>
              <a:lumOff val="80000"/>
            </a:schemeClr>
          </a:solidFill>
          <a:ln w="19050">
            <a:solidFill>
              <a:schemeClr val="accent2"/>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chemeClr val="dk1"/>
                </a:solidFill>
              </a:rPr>
              <a:t>Rainforest wood is relied upon by many people for building. Also, things made from wood like mahogany can be exceptionally beautiful.</a:t>
            </a:r>
            <a:endParaRPr sz="1600" dirty="0"/>
          </a:p>
        </p:txBody>
      </p:sp>
      <p:sp>
        <p:nvSpPr>
          <p:cNvPr id="9" name="Google Shape;129;p21"/>
          <p:cNvSpPr txBox="1"/>
          <p:nvPr/>
        </p:nvSpPr>
        <p:spPr>
          <a:xfrm>
            <a:off x="6513047" y="1379374"/>
            <a:ext cx="1813200" cy="2520881"/>
          </a:xfrm>
          <a:prstGeom prst="rect">
            <a:avLst/>
          </a:prstGeom>
          <a:solidFill>
            <a:schemeClr val="accent2">
              <a:lumMod val="20000"/>
              <a:lumOff val="80000"/>
            </a:schemeClr>
          </a:solidFill>
          <a:ln w="19050">
            <a:solidFill>
              <a:schemeClr val="accent2"/>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smtClean="0">
                <a:solidFill>
                  <a:schemeClr val="dk1"/>
                </a:solidFill>
              </a:rPr>
              <a:t>Although </a:t>
            </a:r>
            <a:r>
              <a:rPr lang="en-GB" sz="1600" dirty="0">
                <a:solidFill>
                  <a:schemeClr val="dk1"/>
                </a:solidFill>
              </a:rPr>
              <a:t>many foods come from the rainforest, we are able to grow some of them outside of the forest, in greenhouses and plantations.</a:t>
            </a:r>
            <a:endParaRPr sz="1600" dirty="0"/>
          </a:p>
        </p:txBody>
      </p:sp>
      <p:sp>
        <p:nvSpPr>
          <p:cNvPr id="10" name="Google Shape;130;p21"/>
          <p:cNvSpPr txBox="1"/>
          <p:nvPr/>
        </p:nvSpPr>
        <p:spPr>
          <a:xfrm>
            <a:off x="4588246" y="4287330"/>
            <a:ext cx="1813200" cy="2062025"/>
          </a:xfrm>
          <a:prstGeom prst="rect">
            <a:avLst/>
          </a:prstGeom>
          <a:solidFill>
            <a:schemeClr val="accent2">
              <a:lumMod val="20000"/>
              <a:lumOff val="80000"/>
            </a:schemeClr>
          </a:solidFill>
          <a:ln w="19050">
            <a:solidFill>
              <a:schemeClr val="accent2"/>
            </a:solidFill>
          </a:ln>
        </p:spPr>
        <p:txBody>
          <a:bodyPr spcFirstLastPara="1" wrap="square" lIns="91425" tIns="91425" rIns="91425" bIns="91425" anchor="t" anchorCtr="0">
            <a:noAutofit/>
          </a:bodyPr>
          <a:lstStyle/>
          <a:p>
            <a:pPr marL="0" lvl="0" indent="0" algn="ctr" rtl="0">
              <a:spcBef>
                <a:spcPts val="0"/>
              </a:spcBef>
              <a:spcAft>
                <a:spcPts val="0"/>
              </a:spcAft>
              <a:buNone/>
            </a:pPr>
            <a:endParaRPr lang="en-GB" sz="1600" dirty="0" smtClean="0">
              <a:solidFill>
                <a:schemeClr val="dk1"/>
              </a:solidFill>
            </a:endParaRPr>
          </a:p>
          <a:p>
            <a:pPr marL="0" lvl="0" indent="0" algn="ctr" rtl="0">
              <a:spcBef>
                <a:spcPts val="0"/>
              </a:spcBef>
              <a:spcAft>
                <a:spcPts val="0"/>
              </a:spcAft>
              <a:buNone/>
            </a:pPr>
            <a:r>
              <a:rPr lang="en-GB" sz="1600" dirty="0" smtClean="0">
                <a:solidFill>
                  <a:schemeClr val="dk1"/>
                </a:solidFill>
              </a:rPr>
              <a:t>There </a:t>
            </a:r>
            <a:r>
              <a:rPr lang="en-GB" sz="1600" dirty="0">
                <a:solidFill>
                  <a:schemeClr val="dk1"/>
                </a:solidFill>
              </a:rPr>
              <a:t>are special, protected areas of the rainforest where cutting down trees is not permitted.</a:t>
            </a:r>
            <a:endParaRPr sz="1600" dirty="0"/>
          </a:p>
        </p:txBody>
      </p:sp>
    </p:spTree>
    <p:extLst>
      <p:ext uri="{BB962C8B-B14F-4D97-AF65-F5344CB8AC3E}">
        <p14:creationId xmlns:p14="http://schemas.microsoft.com/office/powerpoint/2010/main" val="169850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58</TotalTime>
  <Words>755</Words>
  <Application>Microsoft Office PowerPoint</Application>
  <PresentationFormat>On-screen Show (4:3)</PresentationFormat>
  <Paragraphs>59</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Twinkl</vt:lpstr>
      <vt:lpstr>Arial</vt:lpstr>
      <vt:lpstr>Office Theme</vt:lpstr>
      <vt:lpstr>PowerPoint Presentation</vt:lpstr>
      <vt:lpstr>What Is Deforestation?</vt:lpstr>
      <vt:lpstr>What Is Deforestation?</vt:lpstr>
      <vt:lpstr>Deforestation in the Amazon Rainforest</vt:lpstr>
      <vt:lpstr>Deforestation in the Amazon Rainforest</vt:lpstr>
      <vt:lpstr>Deforestation in the Amazon Rainforest</vt:lpstr>
      <vt:lpstr>The Deforestation Debate: Against</vt:lpstr>
      <vt:lpstr>Now, let’s see the other side of the deforestation debate... </vt:lpstr>
      <vt:lpstr>The Deforestation Debate: For</vt:lpstr>
      <vt:lpstr>Are you for or against deforestation in the                      Amazon rainforest?  Can you explain why?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9</cp:revision>
  <dcterms:created xsi:type="dcterms:W3CDTF">2019-06-12T14:26:53Z</dcterms:created>
  <dcterms:modified xsi:type="dcterms:W3CDTF">2019-06-13T11:13:22Z</dcterms:modified>
</cp:coreProperties>
</file>